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sldIdLst>
    <p:sldId id="259" r:id="rId2"/>
    <p:sldId id="285" r:id="rId3"/>
    <p:sldId id="286" r:id="rId4"/>
    <p:sldId id="276" r:id="rId5"/>
    <p:sldId id="287" r:id="rId6"/>
    <p:sldId id="280" r:id="rId7"/>
    <p:sldId id="257" r:id="rId8"/>
    <p:sldId id="272" r:id="rId9"/>
    <p:sldId id="281" r:id="rId10"/>
    <p:sldId id="263" r:id="rId11"/>
    <p:sldId id="284" r:id="rId12"/>
    <p:sldId id="256" r:id="rId13"/>
    <p:sldId id="294" r:id="rId14"/>
    <p:sldId id="295" r:id="rId15"/>
    <p:sldId id="260" r:id="rId16"/>
    <p:sldId id="264" r:id="rId17"/>
    <p:sldId id="265" r:id="rId18"/>
    <p:sldId id="288" r:id="rId19"/>
    <p:sldId id="297" r:id="rId20"/>
    <p:sldId id="266" r:id="rId21"/>
    <p:sldId id="279" r:id="rId22"/>
    <p:sldId id="274" r:id="rId23"/>
    <p:sldId id="275" r:id="rId24"/>
    <p:sldId id="277" r:id="rId25"/>
    <p:sldId id="278" r:id="rId26"/>
    <p:sldId id="283" r:id="rId27"/>
    <p:sldId id="296" r:id="rId28"/>
  </p:sldIdLst>
  <p:sldSz cx="9144000" cy="6858000" type="screen4x3"/>
  <p:notesSz cx="6858000" cy="9144000"/>
  <p:defaultTextStyle>
    <a:defPPr>
      <a:defRPr lang="zh-CN"/>
    </a:defPPr>
    <a:lvl1pPr algn="l" rtl="0" fontAlgn="base">
      <a:spcBef>
        <a:spcPct val="0"/>
      </a:spcBef>
      <a:spcAft>
        <a:spcPct val="0"/>
      </a:spcAft>
      <a:defRPr sz="2400" kern="1200">
        <a:solidFill>
          <a:schemeClr val="tx1"/>
        </a:solidFill>
        <a:latin typeface="Arial" charset="0"/>
        <a:ea typeface="宋体" pitchFamily="2" charset="-122"/>
        <a:cs typeface="+mn-cs"/>
      </a:defRPr>
    </a:lvl1pPr>
    <a:lvl2pPr marL="457200" algn="l" rtl="0" fontAlgn="base">
      <a:spcBef>
        <a:spcPct val="0"/>
      </a:spcBef>
      <a:spcAft>
        <a:spcPct val="0"/>
      </a:spcAft>
      <a:defRPr sz="2400" kern="1200">
        <a:solidFill>
          <a:schemeClr val="tx1"/>
        </a:solidFill>
        <a:latin typeface="Arial" charset="0"/>
        <a:ea typeface="宋体" pitchFamily="2" charset="-122"/>
        <a:cs typeface="+mn-cs"/>
      </a:defRPr>
    </a:lvl2pPr>
    <a:lvl3pPr marL="914400" algn="l" rtl="0" fontAlgn="base">
      <a:spcBef>
        <a:spcPct val="0"/>
      </a:spcBef>
      <a:spcAft>
        <a:spcPct val="0"/>
      </a:spcAft>
      <a:defRPr sz="2400" kern="1200">
        <a:solidFill>
          <a:schemeClr val="tx1"/>
        </a:solidFill>
        <a:latin typeface="Arial" charset="0"/>
        <a:ea typeface="宋体" pitchFamily="2" charset="-122"/>
        <a:cs typeface="+mn-cs"/>
      </a:defRPr>
    </a:lvl3pPr>
    <a:lvl4pPr marL="1371600" algn="l" rtl="0" fontAlgn="base">
      <a:spcBef>
        <a:spcPct val="0"/>
      </a:spcBef>
      <a:spcAft>
        <a:spcPct val="0"/>
      </a:spcAft>
      <a:defRPr sz="2400" kern="1200">
        <a:solidFill>
          <a:schemeClr val="tx1"/>
        </a:solidFill>
        <a:latin typeface="Arial" charset="0"/>
        <a:ea typeface="宋体" pitchFamily="2" charset="-122"/>
        <a:cs typeface="+mn-cs"/>
      </a:defRPr>
    </a:lvl4pPr>
    <a:lvl5pPr marL="1828800" algn="l" rtl="0" fontAlgn="base">
      <a:spcBef>
        <a:spcPct val="0"/>
      </a:spcBef>
      <a:spcAft>
        <a:spcPct val="0"/>
      </a:spcAft>
      <a:defRPr sz="2400" kern="1200">
        <a:solidFill>
          <a:schemeClr val="tx1"/>
        </a:solidFill>
        <a:latin typeface="Arial" charset="0"/>
        <a:ea typeface="宋体" pitchFamily="2" charset="-122"/>
        <a:cs typeface="+mn-cs"/>
      </a:defRPr>
    </a:lvl5pPr>
    <a:lvl6pPr marL="2286000" algn="l" defTabSz="914400" rtl="0" eaLnBrk="1" latinLnBrk="0" hangingPunct="1">
      <a:defRPr sz="2400" kern="1200">
        <a:solidFill>
          <a:schemeClr val="tx1"/>
        </a:solidFill>
        <a:latin typeface="Arial" charset="0"/>
        <a:ea typeface="宋体" pitchFamily="2" charset="-122"/>
        <a:cs typeface="+mn-cs"/>
      </a:defRPr>
    </a:lvl6pPr>
    <a:lvl7pPr marL="2743200" algn="l" defTabSz="914400" rtl="0" eaLnBrk="1" latinLnBrk="0" hangingPunct="1">
      <a:defRPr sz="2400" kern="1200">
        <a:solidFill>
          <a:schemeClr val="tx1"/>
        </a:solidFill>
        <a:latin typeface="Arial" charset="0"/>
        <a:ea typeface="宋体" pitchFamily="2" charset="-122"/>
        <a:cs typeface="+mn-cs"/>
      </a:defRPr>
    </a:lvl7pPr>
    <a:lvl8pPr marL="3200400" algn="l" defTabSz="914400" rtl="0" eaLnBrk="1" latinLnBrk="0" hangingPunct="1">
      <a:defRPr sz="2400" kern="1200">
        <a:solidFill>
          <a:schemeClr val="tx1"/>
        </a:solidFill>
        <a:latin typeface="Arial" charset="0"/>
        <a:ea typeface="宋体" pitchFamily="2" charset="-122"/>
        <a:cs typeface="+mn-cs"/>
      </a:defRPr>
    </a:lvl8pPr>
    <a:lvl9pPr marL="3657600" algn="l" defTabSz="914400" rtl="0" eaLnBrk="1" latinLnBrk="0" hangingPunct="1">
      <a:defRPr sz="24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FF"/>
    <a:srgbClr val="FF9900"/>
    <a:srgbClr val="00FFFF"/>
    <a:srgbClr val="CCFF99"/>
    <a:srgbClr val="FFFF99"/>
    <a:srgbClr val="3366FF"/>
    <a:srgbClr val="CCFFCC"/>
    <a:srgbClr val="FFFF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3606" autoAdjust="0"/>
  </p:normalViewPr>
  <p:slideViewPr>
    <p:cSldViewPr>
      <p:cViewPr>
        <p:scale>
          <a:sx n="55" d="100"/>
          <a:sy n="55" d="100"/>
        </p:scale>
        <p:origin x="-852" y="-3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54DAA75-0C00-43C6-9558-2CF8C3EFE72D}" type="slidenum">
              <a:rPr lang="en-US" altLang="zh-CN"/>
              <a:pPr>
                <a:defRPr/>
              </a:pPr>
              <a:t>‹#›</a:t>
            </a:fld>
            <a:endParaRPr lang="en-US" altLang="zh-CN"/>
          </a:p>
        </p:txBody>
      </p:sp>
    </p:spTree>
    <p:extLst>
      <p:ext uri="{BB962C8B-B14F-4D97-AF65-F5344CB8AC3E}">
        <p14:creationId xmlns:p14="http://schemas.microsoft.com/office/powerpoint/2010/main" val="3484256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F69254C1-0124-41CA-AC2B-FEE511D21329}" type="slidenum">
              <a:rPr lang="en-US" altLang="zh-CN"/>
              <a:pPr>
                <a:defRPr/>
              </a:pPr>
              <a:t>‹#›</a:t>
            </a:fld>
            <a:endParaRPr lang="en-US" altLang="zh-CN"/>
          </a:p>
        </p:txBody>
      </p:sp>
    </p:spTree>
    <p:extLst>
      <p:ext uri="{BB962C8B-B14F-4D97-AF65-F5344CB8AC3E}">
        <p14:creationId xmlns:p14="http://schemas.microsoft.com/office/powerpoint/2010/main" val="802665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1BFA613-A09D-44EA-9E6A-3DA609030B9F}" type="slidenum">
              <a:rPr lang="en-US" altLang="zh-CN"/>
              <a:pPr>
                <a:defRPr/>
              </a:pPr>
              <a:t>‹#›</a:t>
            </a:fld>
            <a:endParaRPr lang="en-US" altLang="zh-CN"/>
          </a:p>
        </p:txBody>
      </p:sp>
    </p:spTree>
    <p:extLst>
      <p:ext uri="{BB962C8B-B14F-4D97-AF65-F5344CB8AC3E}">
        <p14:creationId xmlns:p14="http://schemas.microsoft.com/office/powerpoint/2010/main" val="179656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F4954B36-38D4-4A24-B0B0-AB829D337D04}" type="slidenum">
              <a:rPr lang="en-US" altLang="zh-CN"/>
              <a:pPr>
                <a:defRPr/>
              </a:pPr>
              <a:t>‹#›</a:t>
            </a:fld>
            <a:endParaRPr lang="en-US" altLang="zh-CN"/>
          </a:p>
        </p:txBody>
      </p:sp>
    </p:spTree>
    <p:extLst>
      <p:ext uri="{BB962C8B-B14F-4D97-AF65-F5344CB8AC3E}">
        <p14:creationId xmlns:p14="http://schemas.microsoft.com/office/powerpoint/2010/main" val="1374813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121DF8ED-26EF-4CEE-A33D-419FA45910F8}" type="slidenum">
              <a:rPr lang="en-US" altLang="zh-CN"/>
              <a:pPr>
                <a:defRPr/>
              </a:pPr>
              <a:t>‹#›</a:t>
            </a:fld>
            <a:endParaRPr lang="en-US" altLang="zh-CN"/>
          </a:p>
        </p:txBody>
      </p:sp>
    </p:spTree>
    <p:extLst>
      <p:ext uri="{BB962C8B-B14F-4D97-AF65-F5344CB8AC3E}">
        <p14:creationId xmlns:p14="http://schemas.microsoft.com/office/powerpoint/2010/main" val="3952777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172F876E-6952-44AE-BE07-EFB2301238B6}" type="slidenum">
              <a:rPr lang="en-US" altLang="zh-CN"/>
              <a:pPr>
                <a:defRPr/>
              </a:pPr>
              <a:t>‹#›</a:t>
            </a:fld>
            <a:endParaRPr lang="en-US" altLang="zh-CN"/>
          </a:p>
        </p:txBody>
      </p:sp>
    </p:spTree>
    <p:extLst>
      <p:ext uri="{BB962C8B-B14F-4D97-AF65-F5344CB8AC3E}">
        <p14:creationId xmlns:p14="http://schemas.microsoft.com/office/powerpoint/2010/main" val="616248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9EBF090-4D55-4BA7-BDE0-743F0E20978C}" type="slidenum">
              <a:rPr lang="en-US" altLang="zh-CN"/>
              <a:pPr>
                <a:defRPr/>
              </a:pPr>
              <a:t>‹#›</a:t>
            </a:fld>
            <a:endParaRPr lang="en-US" altLang="zh-CN"/>
          </a:p>
        </p:txBody>
      </p:sp>
    </p:spTree>
    <p:extLst>
      <p:ext uri="{BB962C8B-B14F-4D97-AF65-F5344CB8AC3E}">
        <p14:creationId xmlns:p14="http://schemas.microsoft.com/office/powerpoint/2010/main" val="3858820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96DF7D8-676D-4562-A60C-7D0FECBA4833}" type="slidenum">
              <a:rPr lang="en-US" altLang="zh-CN"/>
              <a:pPr>
                <a:defRPr/>
              </a:pPr>
              <a:t>‹#›</a:t>
            </a:fld>
            <a:endParaRPr lang="en-US" altLang="zh-CN"/>
          </a:p>
        </p:txBody>
      </p:sp>
    </p:spTree>
    <p:extLst>
      <p:ext uri="{BB962C8B-B14F-4D97-AF65-F5344CB8AC3E}">
        <p14:creationId xmlns:p14="http://schemas.microsoft.com/office/powerpoint/2010/main" val="362040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7002A4E-AD55-4E95-8AF4-B774B702C198}" type="slidenum">
              <a:rPr lang="en-US" altLang="zh-CN"/>
              <a:pPr>
                <a:defRPr/>
              </a:pPr>
              <a:t>‹#›</a:t>
            </a:fld>
            <a:endParaRPr lang="en-US" altLang="zh-CN"/>
          </a:p>
        </p:txBody>
      </p:sp>
    </p:spTree>
    <p:extLst>
      <p:ext uri="{BB962C8B-B14F-4D97-AF65-F5344CB8AC3E}">
        <p14:creationId xmlns:p14="http://schemas.microsoft.com/office/powerpoint/2010/main" val="374087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C0D57383-D623-4981-8217-0E42DF3E9F66}" type="slidenum">
              <a:rPr lang="en-US" altLang="zh-CN"/>
              <a:pPr>
                <a:defRPr/>
              </a:pPr>
              <a:t>‹#›</a:t>
            </a:fld>
            <a:endParaRPr lang="en-US" altLang="zh-CN"/>
          </a:p>
        </p:txBody>
      </p:sp>
    </p:spTree>
    <p:extLst>
      <p:ext uri="{BB962C8B-B14F-4D97-AF65-F5344CB8AC3E}">
        <p14:creationId xmlns:p14="http://schemas.microsoft.com/office/powerpoint/2010/main" val="4028632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2EE91E37-8D40-48EF-8F90-CB9587345D21}" type="slidenum">
              <a:rPr lang="en-US" altLang="zh-CN"/>
              <a:pPr>
                <a:defRPr/>
              </a:pPr>
              <a:t>‹#›</a:t>
            </a:fld>
            <a:endParaRPr lang="en-US" altLang="zh-CN"/>
          </a:p>
        </p:txBody>
      </p:sp>
    </p:spTree>
    <p:extLst>
      <p:ext uri="{BB962C8B-B14F-4D97-AF65-F5344CB8AC3E}">
        <p14:creationId xmlns:p14="http://schemas.microsoft.com/office/powerpoint/2010/main" val="3654349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630A4BB4-F9AF-40A9-9AE7-8E69D4D5390A}" type="slidenum">
              <a:rPr lang="en-US" altLang="zh-CN"/>
              <a:pPr>
                <a:defRPr/>
              </a:pPr>
              <a:t>‹#›</a:t>
            </a:fld>
            <a:endParaRPr lang="en-US" altLang="zh-CN"/>
          </a:p>
        </p:txBody>
      </p:sp>
    </p:spTree>
    <p:extLst>
      <p:ext uri="{BB962C8B-B14F-4D97-AF65-F5344CB8AC3E}">
        <p14:creationId xmlns:p14="http://schemas.microsoft.com/office/powerpoint/2010/main" val="127471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9A65B5D-A90A-45CE-A381-44672E2D9C89}" type="slidenum">
              <a:rPr lang="en-US" altLang="zh-CN"/>
              <a:pPr>
                <a:defRPr/>
              </a:pPr>
              <a:t>‹#›</a:t>
            </a:fld>
            <a:endParaRPr lang="en-US" altLang="zh-CN"/>
          </a:p>
        </p:txBody>
      </p:sp>
    </p:spTree>
    <p:extLst>
      <p:ext uri="{BB962C8B-B14F-4D97-AF65-F5344CB8AC3E}">
        <p14:creationId xmlns:p14="http://schemas.microsoft.com/office/powerpoint/2010/main" val="3100526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5B6D81E-E63E-400B-9BE9-BB31DFF97FD4}" type="slidenum">
              <a:rPr lang="en-US" altLang="zh-CN"/>
              <a:pPr>
                <a:defRPr/>
              </a:pPr>
              <a:t>‹#›</a:t>
            </a:fld>
            <a:endParaRPr lang="en-US" altLang="zh-CN"/>
          </a:p>
        </p:txBody>
      </p:sp>
    </p:spTree>
    <p:extLst>
      <p:ext uri="{BB962C8B-B14F-4D97-AF65-F5344CB8AC3E}">
        <p14:creationId xmlns:p14="http://schemas.microsoft.com/office/powerpoint/2010/main" val="282167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5734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zh-CN"/>
          </a:p>
        </p:txBody>
      </p:sp>
      <p:sp>
        <p:nvSpPr>
          <p:cNvPr id="5734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zh-CN"/>
          </a:p>
        </p:txBody>
      </p:sp>
      <p:sp>
        <p:nvSpPr>
          <p:cNvPr id="5735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AC1C518-CCF2-4E0D-972C-8D3C7EF9068E}"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fmjfee.com/index.j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hyperlink" Target="mailto:usa7seas@163.com"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333375"/>
            <a:ext cx="7772400" cy="720725"/>
          </a:xfrm>
        </p:spPr>
        <p:txBody>
          <a:bodyPr/>
          <a:lstStyle/>
          <a:p>
            <a:pPr eaLnBrk="1" hangingPunct="1"/>
            <a:r>
              <a:rPr lang="zh-CN" altLang="en-US" sz="2800" b="1" dirty="0">
                <a:solidFill>
                  <a:srgbClr val="0000FF"/>
                </a:solidFill>
                <a:latin typeface="微软雅黑" pitchFamily="34" charset="-122"/>
                <a:ea typeface="微软雅黑" pitchFamily="34" charset="-122"/>
              </a:rPr>
              <a:t>加州亚凯迪亚浩翰</a:t>
            </a:r>
            <a:r>
              <a:rPr lang="zh-CN" altLang="en-US" sz="2800" b="1" dirty="0" smtClean="0">
                <a:solidFill>
                  <a:srgbClr val="0000FF"/>
                </a:solidFill>
                <a:latin typeface="微软雅黑" pitchFamily="34" charset="-122"/>
                <a:ea typeface="微软雅黑" pitchFamily="34" charset="-122"/>
              </a:rPr>
              <a:t>高</a:t>
            </a:r>
            <a:r>
              <a:rPr lang="zh-CN" altLang="en-US" sz="2800" b="1" dirty="0">
                <a:solidFill>
                  <a:srgbClr val="0000FF"/>
                </a:solidFill>
                <a:latin typeface="微软雅黑" pitchFamily="34" charset="-122"/>
                <a:ea typeface="微软雅黑" pitchFamily="34" charset="-122"/>
              </a:rPr>
              <a:t>中</a:t>
            </a:r>
            <a:r>
              <a:rPr lang="en-US" altLang="zh-CN" sz="2800" b="1" dirty="0" smtClean="0">
                <a:solidFill>
                  <a:srgbClr val="0000FF"/>
                </a:solidFill>
                <a:latin typeface="微软雅黑" pitchFamily="34" charset="-122"/>
                <a:ea typeface="微软雅黑" pitchFamily="34" charset="-122"/>
              </a:rPr>
              <a:t/>
            </a:r>
            <a:br>
              <a:rPr lang="en-US" altLang="zh-CN" sz="2800" b="1" dirty="0" smtClean="0">
                <a:solidFill>
                  <a:srgbClr val="0000FF"/>
                </a:solidFill>
                <a:latin typeface="微软雅黑" pitchFamily="34" charset="-122"/>
                <a:ea typeface="微软雅黑" pitchFamily="34" charset="-122"/>
              </a:rPr>
            </a:br>
            <a:r>
              <a:rPr lang="zh-CN" altLang="en-US" sz="2800" b="1" dirty="0" smtClean="0">
                <a:solidFill>
                  <a:srgbClr val="0000FF"/>
                </a:solidFill>
                <a:latin typeface="微软雅黑" pitchFamily="34" charset="-122"/>
                <a:ea typeface="微软雅黑" pitchFamily="34" charset="-122"/>
              </a:rPr>
              <a:t>想留学</a:t>
            </a:r>
            <a:r>
              <a:rPr lang="en-US" altLang="zh-CN" sz="2800" b="1" dirty="0" smtClean="0">
                <a:solidFill>
                  <a:srgbClr val="0000FF"/>
                </a:solidFill>
                <a:latin typeface="微软雅黑" pitchFamily="34" charset="-122"/>
                <a:ea typeface="微软雅黑" pitchFamily="34" charset="-122"/>
              </a:rPr>
              <a:t>,</a:t>
            </a:r>
            <a:r>
              <a:rPr lang="zh-CN" altLang="en-US" sz="2800" b="1" dirty="0" smtClean="0">
                <a:solidFill>
                  <a:srgbClr val="0000FF"/>
                </a:solidFill>
                <a:latin typeface="微软雅黑" pitchFamily="34" charset="-122"/>
                <a:ea typeface="微软雅黑" pitchFamily="34" charset="-122"/>
              </a:rPr>
              <a:t>应该首选美国</a:t>
            </a:r>
            <a:r>
              <a:rPr lang="en-US" altLang="zh-CN" sz="2800" b="1" dirty="0" smtClean="0">
                <a:solidFill>
                  <a:srgbClr val="0000FF"/>
                </a:solidFill>
                <a:latin typeface="微软雅黑" pitchFamily="34" charset="-122"/>
                <a:ea typeface="微软雅黑" pitchFamily="34" charset="-122"/>
              </a:rPr>
              <a:t>! </a:t>
            </a:r>
          </a:p>
        </p:txBody>
      </p:sp>
      <p:sp>
        <p:nvSpPr>
          <p:cNvPr id="2051" name="Rectangle 3"/>
          <p:cNvSpPr>
            <a:spLocks noGrp="1" noChangeArrowheads="1"/>
          </p:cNvSpPr>
          <p:nvPr>
            <p:ph type="subTitle" idx="1"/>
          </p:nvPr>
        </p:nvSpPr>
        <p:spPr>
          <a:xfrm>
            <a:off x="1042988" y="1268413"/>
            <a:ext cx="7273925" cy="4751387"/>
          </a:xfrm>
          <a:solidFill>
            <a:srgbClr val="FFFF99"/>
          </a:solidFill>
        </p:spPr>
        <p:txBody>
          <a:bodyPr/>
          <a:lstStyle/>
          <a:p>
            <a:pPr algn="l" eaLnBrk="1" hangingPunct="1">
              <a:buFontTx/>
              <a:buChar char="•"/>
            </a:pPr>
            <a:r>
              <a:rPr lang="en-US" altLang="zh-CN" sz="2400" b="1"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全球排名前</a:t>
            </a:r>
            <a:r>
              <a:rPr lang="en-US" altLang="zh-CN" sz="2400" b="1" dirty="0" smtClean="0">
                <a:latin typeface="微软雅黑" pitchFamily="34" charset="-122"/>
                <a:ea typeface="微软雅黑" pitchFamily="34" charset="-122"/>
              </a:rPr>
              <a:t>50</a:t>
            </a:r>
            <a:r>
              <a:rPr lang="zh-CN" altLang="en-US" sz="2400" b="1" dirty="0" smtClean="0">
                <a:latin typeface="微软雅黑" pitchFamily="34" charset="-122"/>
                <a:ea typeface="微软雅黑" pitchFamily="34" charset="-122"/>
              </a:rPr>
              <a:t>名的大学中</a:t>
            </a:r>
            <a:r>
              <a:rPr lang="en-US" altLang="zh-CN" sz="2400" b="1" dirty="0" smtClean="0">
                <a:latin typeface="微软雅黑" pitchFamily="34" charset="-122"/>
                <a:ea typeface="微软雅黑" pitchFamily="34" charset="-122"/>
              </a:rPr>
              <a:t>: </a:t>
            </a:r>
          </a:p>
          <a:p>
            <a:pPr lvl="1" algn="l" eaLnBrk="1" hangingPunct="1">
              <a:buFontTx/>
              <a:buChar char="–"/>
            </a:pPr>
            <a:r>
              <a:rPr lang="en-US" altLang="zh-CN" sz="2000" b="1" dirty="0" smtClean="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美国</a:t>
            </a:r>
            <a:r>
              <a:rPr lang="en-US" altLang="zh-CN" sz="2000" b="1" dirty="0" smtClean="0">
                <a:latin typeface="微软雅黑" pitchFamily="34" charset="-122"/>
                <a:ea typeface="微软雅黑" pitchFamily="34" charset="-122"/>
              </a:rPr>
              <a:t>30</a:t>
            </a:r>
            <a:r>
              <a:rPr lang="zh-CN" altLang="en-US" sz="2000" b="1" dirty="0" smtClean="0">
                <a:latin typeface="微软雅黑" pitchFamily="34" charset="-122"/>
                <a:ea typeface="微软雅黑" pitchFamily="34" charset="-122"/>
              </a:rPr>
              <a:t>所</a:t>
            </a:r>
          </a:p>
          <a:p>
            <a:pPr lvl="1" algn="l" eaLnBrk="1" hangingPunct="1">
              <a:buFontTx/>
              <a:buChar char="–"/>
            </a:pPr>
            <a:r>
              <a:rPr lang="zh-CN" altLang="en-US" sz="2000" b="1" dirty="0" smtClean="0">
                <a:latin typeface="微软雅黑" pitchFamily="34" charset="-122"/>
                <a:ea typeface="微软雅黑" pitchFamily="34" charset="-122"/>
              </a:rPr>
              <a:t> 英国</a:t>
            </a:r>
            <a:r>
              <a:rPr lang="en-US" altLang="zh-CN" sz="2000" b="1" dirty="0" smtClean="0">
                <a:latin typeface="微软雅黑" pitchFamily="34" charset="-122"/>
                <a:ea typeface="微软雅黑" pitchFamily="34" charset="-122"/>
              </a:rPr>
              <a:t>7</a:t>
            </a:r>
            <a:r>
              <a:rPr lang="zh-CN" altLang="en-US" sz="2000" b="1" dirty="0" smtClean="0">
                <a:latin typeface="微软雅黑" pitchFamily="34" charset="-122"/>
                <a:ea typeface="微软雅黑" pitchFamily="34" charset="-122"/>
              </a:rPr>
              <a:t>所</a:t>
            </a:r>
          </a:p>
          <a:p>
            <a:pPr lvl="1" algn="l" eaLnBrk="1" hangingPunct="1">
              <a:buFontTx/>
              <a:buChar char="–"/>
            </a:pPr>
            <a:r>
              <a:rPr lang="zh-CN" altLang="en-US" sz="2000" b="1" dirty="0" smtClean="0">
                <a:latin typeface="微软雅黑" pitchFamily="34" charset="-122"/>
                <a:ea typeface="微软雅黑" pitchFamily="34" charset="-122"/>
              </a:rPr>
              <a:t> 瑞士</a:t>
            </a:r>
            <a:r>
              <a:rPr lang="en-US" altLang="zh-CN" sz="2000" b="1" dirty="0" smtClean="0">
                <a:latin typeface="微软雅黑" pitchFamily="34" charset="-122"/>
                <a:ea typeface="微软雅黑" pitchFamily="34" charset="-122"/>
              </a:rPr>
              <a:t>5</a:t>
            </a:r>
            <a:r>
              <a:rPr lang="zh-CN" altLang="en-US" sz="2000" b="1" dirty="0" smtClean="0">
                <a:latin typeface="微软雅黑" pitchFamily="34" charset="-122"/>
                <a:ea typeface="微软雅黑" pitchFamily="34" charset="-122"/>
              </a:rPr>
              <a:t>所</a:t>
            </a:r>
          </a:p>
          <a:p>
            <a:pPr lvl="1" algn="l" eaLnBrk="1" hangingPunct="1">
              <a:buFontTx/>
              <a:buChar char="–"/>
            </a:pPr>
            <a:r>
              <a:rPr lang="zh-CN" altLang="en-US" sz="2000" b="1" dirty="0" smtClean="0">
                <a:latin typeface="微软雅黑" pitchFamily="34" charset="-122"/>
                <a:ea typeface="微软雅黑" pitchFamily="34" charset="-122"/>
              </a:rPr>
              <a:t> 加拿大</a:t>
            </a:r>
            <a:r>
              <a:rPr lang="en-US" altLang="zh-CN" sz="2000" b="1" dirty="0" smtClean="0">
                <a:latin typeface="微软雅黑" pitchFamily="34" charset="-122"/>
                <a:ea typeface="微软雅黑" pitchFamily="34" charset="-122"/>
              </a:rPr>
              <a:t>3</a:t>
            </a:r>
            <a:r>
              <a:rPr lang="zh-CN" altLang="en-US" sz="2000" b="1" dirty="0" smtClean="0">
                <a:latin typeface="微软雅黑" pitchFamily="34" charset="-122"/>
                <a:ea typeface="微软雅黑" pitchFamily="34" charset="-122"/>
              </a:rPr>
              <a:t>所</a:t>
            </a:r>
          </a:p>
          <a:p>
            <a:pPr lvl="1" algn="l" eaLnBrk="1" hangingPunct="1">
              <a:buFontTx/>
              <a:buChar char="–"/>
            </a:pPr>
            <a:r>
              <a:rPr lang="zh-CN" altLang="en-US" sz="2000" b="1" dirty="0" smtClean="0">
                <a:latin typeface="微软雅黑" pitchFamily="34" charset="-122"/>
                <a:ea typeface="微软雅黑" pitchFamily="34" charset="-122"/>
              </a:rPr>
              <a:t> 澳洲</a:t>
            </a:r>
            <a:r>
              <a:rPr lang="en-US" altLang="zh-CN" sz="2000" b="1" dirty="0" smtClean="0">
                <a:latin typeface="微软雅黑" pitchFamily="34" charset="-122"/>
                <a:ea typeface="微软雅黑" pitchFamily="34" charset="-122"/>
              </a:rPr>
              <a:t>2</a:t>
            </a:r>
            <a:r>
              <a:rPr lang="zh-CN" altLang="en-US" sz="2000" b="1" dirty="0" smtClean="0">
                <a:latin typeface="微软雅黑" pitchFamily="34" charset="-122"/>
                <a:ea typeface="微软雅黑" pitchFamily="34" charset="-122"/>
              </a:rPr>
              <a:t>所</a:t>
            </a:r>
          </a:p>
          <a:p>
            <a:pPr lvl="1" algn="l" eaLnBrk="1" hangingPunct="1">
              <a:buFontTx/>
              <a:buChar char="–"/>
            </a:pPr>
            <a:r>
              <a:rPr lang="zh-CN" altLang="en-US" sz="2000" b="1" dirty="0" smtClean="0">
                <a:latin typeface="微软雅黑" pitchFamily="34" charset="-122"/>
                <a:ea typeface="微软雅黑" pitchFamily="34" charset="-122"/>
              </a:rPr>
              <a:t> 日本</a:t>
            </a:r>
            <a:r>
              <a:rPr lang="en-US" altLang="zh-CN" sz="2000" b="1" dirty="0" smtClean="0">
                <a:latin typeface="微软雅黑" pitchFamily="34" charset="-122"/>
                <a:ea typeface="微软雅黑" pitchFamily="34" charset="-122"/>
              </a:rPr>
              <a:t>2</a:t>
            </a:r>
            <a:r>
              <a:rPr lang="zh-CN" altLang="en-US" sz="2000" b="1" dirty="0" smtClean="0">
                <a:latin typeface="微软雅黑" pitchFamily="34" charset="-122"/>
                <a:ea typeface="微软雅黑" pitchFamily="34" charset="-122"/>
              </a:rPr>
              <a:t>所</a:t>
            </a:r>
          </a:p>
          <a:p>
            <a:pPr lvl="1" algn="l" eaLnBrk="1" hangingPunct="1">
              <a:buFontTx/>
              <a:buChar char="–"/>
            </a:pPr>
            <a:r>
              <a:rPr lang="zh-CN" altLang="en-US" sz="2000" b="1" dirty="0" smtClean="0">
                <a:latin typeface="微软雅黑" pitchFamily="34" charset="-122"/>
                <a:ea typeface="微软雅黑" pitchFamily="34" charset="-122"/>
              </a:rPr>
              <a:t> 新加坡</a:t>
            </a:r>
            <a:r>
              <a:rPr lang="en-US" altLang="zh-CN" sz="2000" b="1" dirty="0" smtClean="0">
                <a:latin typeface="微软雅黑" pitchFamily="34" charset="-122"/>
                <a:ea typeface="微软雅黑" pitchFamily="34" charset="-122"/>
              </a:rPr>
              <a:t>1</a:t>
            </a:r>
            <a:r>
              <a:rPr lang="zh-CN" altLang="en-US" sz="2000" b="1" dirty="0" smtClean="0">
                <a:latin typeface="微软雅黑" pitchFamily="34" charset="-122"/>
                <a:ea typeface="微软雅黑" pitchFamily="34" charset="-122"/>
              </a:rPr>
              <a:t>所 </a:t>
            </a:r>
          </a:p>
          <a:p>
            <a:pPr algn="l" eaLnBrk="1" hangingPunct="1">
              <a:buFontTx/>
              <a:buChar char="•"/>
            </a:pPr>
            <a:r>
              <a:rPr lang="zh-CN" altLang="en-US" sz="2400" b="1" dirty="0" smtClean="0">
                <a:latin typeface="微软雅黑" pitchFamily="34" charset="-122"/>
                <a:ea typeface="微软雅黑" pitchFamily="34" charset="-122"/>
              </a:rPr>
              <a:t>   美国</a:t>
            </a:r>
            <a:r>
              <a:rPr lang="en-US" altLang="zh-CN" sz="2400" b="1" dirty="0" smtClean="0">
                <a:latin typeface="微软雅黑" pitchFamily="34" charset="-122"/>
                <a:ea typeface="微软雅黑" pitchFamily="34" charset="-122"/>
              </a:rPr>
              <a:t>200</a:t>
            </a:r>
            <a:r>
              <a:rPr lang="zh-CN" altLang="en-US" sz="2400" b="1" dirty="0" smtClean="0">
                <a:latin typeface="微软雅黑" pitchFamily="34" charset="-122"/>
                <a:ea typeface="微软雅黑" pitchFamily="34" charset="-122"/>
              </a:rPr>
              <a:t>多年的发展历史</a:t>
            </a:r>
            <a:r>
              <a:rPr lang="en-US" altLang="zh-CN" sz="2400" b="1" dirty="0" smtClean="0">
                <a:latin typeface="微软雅黑" pitchFamily="34" charset="-122"/>
                <a:ea typeface="微软雅黑" pitchFamily="34" charset="-122"/>
              </a:rPr>
              <a:t>, </a:t>
            </a:r>
            <a:r>
              <a:rPr lang="zh-CN" altLang="en-US" sz="2400" b="1" dirty="0" smtClean="0">
                <a:latin typeface="微软雅黑" pitchFamily="34" charset="-122"/>
                <a:ea typeface="微软雅黑" pitchFamily="34" charset="-122"/>
              </a:rPr>
              <a:t>证实美国社会在创新性</a:t>
            </a:r>
          </a:p>
          <a:p>
            <a:pPr algn="l" eaLnBrk="1" hangingPunct="1"/>
            <a:r>
              <a:rPr lang="zh-CN" altLang="en-US" sz="2400" b="1" dirty="0" smtClean="0">
                <a:latin typeface="微软雅黑" pitchFamily="34" charset="-122"/>
                <a:ea typeface="微软雅黑" pitchFamily="34" charset="-122"/>
              </a:rPr>
              <a:t>    上的突出表现</a:t>
            </a:r>
            <a:endParaRPr lang="en-US" altLang="zh-CN" sz="2400" b="1" dirty="0" smtClean="0">
              <a:latin typeface="微软雅黑" pitchFamily="34" charset="-122"/>
              <a:ea typeface="微软雅黑" pitchFamily="34" charset="-122"/>
            </a:endParaRPr>
          </a:p>
          <a:p>
            <a:pPr algn="l" eaLnBrk="1" hangingPunct="1"/>
            <a:r>
              <a:rPr lang="en-US" altLang="zh-CN" sz="2400" b="1" dirty="0">
                <a:latin typeface="微软雅黑" pitchFamily="34" charset="-122"/>
                <a:ea typeface="微软雅黑" pitchFamily="34" charset="-122"/>
              </a:rPr>
              <a:t> </a:t>
            </a:r>
            <a:r>
              <a:rPr lang="en-US" altLang="zh-CN" sz="2400" b="1" dirty="0" smtClean="0">
                <a:latin typeface="微软雅黑" pitchFamily="34" charset="-122"/>
                <a:ea typeface="微软雅黑" pitchFamily="34" charset="-122"/>
              </a:rPr>
              <a:t> ( </a:t>
            </a:r>
            <a:r>
              <a:rPr lang="zh-CN" altLang="en-US" sz="2400" b="1" dirty="0" smtClean="0">
                <a:latin typeface="微软雅黑" pitchFamily="34" charset="-122"/>
                <a:ea typeface="微软雅黑" pitchFamily="34" charset="-122"/>
              </a:rPr>
              <a:t>数字出自</a:t>
            </a:r>
            <a:r>
              <a:rPr lang="en-US" altLang="zh-CN" sz="2400" b="1" dirty="0" smtClean="0">
                <a:latin typeface="微软雅黑" pitchFamily="34" charset="-122"/>
                <a:ea typeface="微软雅黑" pitchFamily="34" charset="-122"/>
              </a:rPr>
              <a:t>: 2006</a:t>
            </a:r>
            <a:r>
              <a:rPr lang="zh-CN" altLang="en-US" sz="2400" b="1" dirty="0" smtClean="0">
                <a:latin typeface="微软雅黑" pitchFamily="34" charset="-122"/>
                <a:ea typeface="微软雅黑" pitchFamily="34" charset="-122"/>
              </a:rPr>
              <a:t>年</a:t>
            </a:r>
            <a:r>
              <a:rPr lang="en-US" altLang="zh-CN" sz="2400" b="1" dirty="0" smtClean="0">
                <a:latin typeface="微软雅黑" pitchFamily="34" charset="-122"/>
                <a:ea typeface="微软雅黑" pitchFamily="34" charset="-122"/>
              </a:rPr>
              <a:t>8</a:t>
            </a:r>
            <a:r>
              <a:rPr lang="zh-CN" altLang="en-US" sz="2400" b="1" dirty="0" smtClean="0">
                <a:latin typeface="微软雅黑" pitchFamily="34" charset="-122"/>
                <a:ea typeface="微软雅黑" pitchFamily="34" charset="-122"/>
              </a:rPr>
              <a:t>月</a:t>
            </a:r>
            <a:r>
              <a:rPr lang="en-US" altLang="zh-CN" sz="2400" b="1" dirty="0" smtClean="0">
                <a:latin typeface="微软雅黑" pitchFamily="34" charset="-122"/>
                <a:ea typeface="微软雅黑" pitchFamily="34" charset="-122"/>
              </a:rPr>
              <a:t>-2021</a:t>
            </a:r>
            <a:r>
              <a:rPr lang="zh-CN" altLang="en-US" sz="2400" b="1" dirty="0" smtClean="0">
                <a:latin typeface="微软雅黑" pitchFamily="34" charset="-122"/>
                <a:ea typeface="微软雅黑" pitchFamily="34" charset="-122"/>
              </a:rPr>
              <a:t>年</a:t>
            </a:r>
            <a:r>
              <a:rPr lang="en-US" altLang="zh-CN" sz="2400" b="1" dirty="0" smtClean="0">
                <a:latin typeface="微软雅黑" pitchFamily="34" charset="-122"/>
                <a:ea typeface="微软雅黑" pitchFamily="34" charset="-122"/>
              </a:rPr>
              <a:t>6</a:t>
            </a:r>
            <a:r>
              <a:rPr lang="zh-CN" altLang="en-US" sz="2400" b="1" dirty="0" smtClean="0">
                <a:latin typeface="微软雅黑" pitchFamily="34" charset="-122"/>
                <a:ea typeface="微软雅黑" pitchFamily="34" charset="-122"/>
              </a:rPr>
              <a:t>月美国媒体报道  </a:t>
            </a:r>
            <a:r>
              <a:rPr lang="en-US" altLang="zh-CN" sz="2400" b="1" dirty="0" smtClean="0">
                <a:latin typeface="微软雅黑" pitchFamily="34" charset="-122"/>
                <a:ea typeface="微软雅黑" pitchFamily="34" charset="-122"/>
              </a:rPr>
              <a:t>)</a:t>
            </a:r>
          </a:p>
          <a:p>
            <a:pPr algn="l" eaLnBrk="1" hangingPunct="1"/>
            <a:endParaRPr lang="en-US" altLang="zh-CN" sz="2400" dirty="0" smtClean="0"/>
          </a:p>
        </p:txBody>
      </p:sp>
      <p:pic>
        <p:nvPicPr>
          <p:cNvPr id="2052" name="Picture 5" descr="Call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5488" y="1557338"/>
            <a:ext cx="16065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755576" y="404664"/>
            <a:ext cx="7701037" cy="720080"/>
          </a:xfrm>
        </p:spPr>
        <p:txBody>
          <a:bodyPr/>
          <a:lstStyle/>
          <a:p>
            <a:pPr eaLnBrk="1" hangingPunct="1"/>
            <a:r>
              <a:rPr lang="en-US" altLang="zh-CN" sz="3600" b="1" dirty="0" smtClean="0">
                <a:solidFill>
                  <a:srgbClr val="993300"/>
                </a:solidFill>
                <a:latin typeface="微软雅黑" pitchFamily="34" charset="-122"/>
                <a:ea typeface="微软雅黑" pitchFamily="34" charset="-122"/>
              </a:rPr>
              <a:t/>
            </a:r>
            <a:br>
              <a:rPr lang="en-US" altLang="zh-CN" sz="3600" b="1" dirty="0" smtClean="0">
                <a:solidFill>
                  <a:srgbClr val="993300"/>
                </a:solidFill>
                <a:latin typeface="微软雅黑" pitchFamily="34" charset="-122"/>
                <a:ea typeface="微软雅黑" pitchFamily="34" charset="-122"/>
              </a:rPr>
            </a:br>
            <a:r>
              <a:rPr lang="zh-CN" altLang="en-US" sz="3600" b="1" dirty="0" smtClean="0">
                <a:solidFill>
                  <a:srgbClr val="993300"/>
                </a:solidFill>
                <a:latin typeface="微软雅黑" pitchFamily="34" charset="-122"/>
                <a:ea typeface="微软雅黑" pitchFamily="34" charset="-122"/>
              </a:rPr>
              <a:t>想留学美国存在以下疑虑？</a:t>
            </a:r>
            <a:r>
              <a:rPr lang="zh-CN" altLang="en-US" sz="3600" b="1" dirty="0" smtClean="0"/>
              <a:t/>
            </a:r>
            <a:br>
              <a:rPr lang="zh-CN" altLang="en-US" sz="3600" b="1" dirty="0" smtClean="0"/>
            </a:br>
            <a:endParaRPr lang="zh-CN" altLang="en-US" sz="3600" b="1" dirty="0" smtClean="0"/>
          </a:p>
        </p:txBody>
      </p:sp>
      <p:sp>
        <p:nvSpPr>
          <p:cNvPr id="8195" name="Rectangle 3"/>
          <p:cNvSpPr>
            <a:spLocks noGrp="1" noChangeArrowheads="1"/>
          </p:cNvSpPr>
          <p:nvPr>
            <p:ph type="subTitle" idx="1"/>
          </p:nvPr>
        </p:nvSpPr>
        <p:spPr>
          <a:xfrm>
            <a:off x="1093339" y="1268760"/>
            <a:ext cx="7128395" cy="2880320"/>
          </a:xfrm>
          <a:solidFill>
            <a:srgbClr val="FFFF66"/>
          </a:solidFill>
        </p:spPr>
        <p:txBody>
          <a:bodyPr/>
          <a:lstStyle/>
          <a:p>
            <a:pPr algn="l" eaLnBrk="1" hangingPunct="1">
              <a:lnSpc>
                <a:spcPct val="80000"/>
              </a:lnSpc>
            </a:pPr>
            <a:r>
              <a:rPr lang="en-US" altLang="zh-CN" sz="2000" dirty="0" smtClean="0"/>
              <a:t>  </a:t>
            </a:r>
          </a:p>
          <a:p>
            <a:pPr algn="l" eaLnBrk="1" hangingPunct="1">
              <a:lnSpc>
                <a:spcPct val="80000"/>
              </a:lnSpc>
              <a:buFontTx/>
              <a:buChar char="–"/>
            </a:pPr>
            <a:r>
              <a:rPr lang="en-US" altLang="zh-CN" sz="2400" b="1" dirty="0" smtClean="0">
                <a:solidFill>
                  <a:schemeClr val="accent2"/>
                </a:solidFill>
                <a:latin typeface="微软雅黑" pitchFamily="34" charset="-122"/>
                <a:ea typeface="微软雅黑" pitchFamily="34" charset="-122"/>
              </a:rPr>
              <a:t> </a:t>
            </a:r>
            <a:r>
              <a:rPr lang="en-US" altLang="zh-CN" sz="2400" b="1" dirty="0" smtClean="0">
                <a:solidFill>
                  <a:srgbClr val="0202BE"/>
                </a:solidFill>
                <a:latin typeface="微软雅黑" pitchFamily="34" charset="-122"/>
                <a:ea typeface="微软雅黑" pitchFamily="34" charset="-122"/>
              </a:rPr>
              <a:t> </a:t>
            </a:r>
            <a:r>
              <a:rPr lang="zh-CN" altLang="en-US" sz="2400" b="1" dirty="0" smtClean="0">
                <a:solidFill>
                  <a:srgbClr val="0202BE"/>
                </a:solidFill>
                <a:latin typeface="微软雅黑" pitchFamily="34" charset="-122"/>
                <a:ea typeface="微软雅黑" pitchFamily="34" charset="-122"/>
              </a:rPr>
              <a:t>我们的签证率超过</a:t>
            </a:r>
            <a:r>
              <a:rPr lang="en-US" altLang="zh-CN" sz="2400" b="1" dirty="0" smtClean="0">
                <a:solidFill>
                  <a:srgbClr val="0202BE"/>
                </a:solidFill>
                <a:latin typeface="微软雅黑" pitchFamily="34" charset="-122"/>
                <a:ea typeface="微软雅黑" pitchFamily="34" charset="-122"/>
              </a:rPr>
              <a:t>9</a:t>
            </a:r>
            <a:r>
              <a:rPr lang="zh-CN" altLang="en-US" sz="2400" b="1" dirty="0" smtClean="0">
                <a:solidFill>
                  <a:srgbClr val="0202BE"/>
                </a:solidFill>
                <a:latin typeface="微软雅黑" pitchFamily="34" charset="-122"/>
                <a:ea typeface="微软雅黑" pitchFamily="34" charset="-122"/>
              </a:rPr>
              <a:t>成</a:t>
            </a:r>
            <a:r>
              <a:rPr lang="en-US" altLang="zh-CN" sz="2400" b="1" dirty="0">
                <a:solidFill>
                  <a:srgbClr val="0202BE"/>
                </a:solidFill>
                <a:latin typeface="微软雅黑" pitchFamily="34" charset="-122"/>
                <a:ea typeface="微软雅黑" pitchFamily="34" charset="-122"/>
              </a:rPr>
              <a:t>8</a:t>
            </a:r>
            <a:r>
              <a:rPr lang="zh-CN" altLang="en-US" sz="2400" b="1" dirty="0" smtClean="0">
                <a:solidFill>
                  <a:srgbClr val="0202BE"/>
                </a:solidFill>
                <a:latin typeface="微软雅黑" pitchFamily="34" charset="-122"/>
                <a:ea typeface="微软雅黑" pitchFamily="34" charset="-122"/>
              </a:rPr>
              <a:t>。</a:t>
            </a:r>
          </a:p>
          <a:p>
            <a:pPr lvl="1" algn="l" eaLnBrk="1" hangingPunct="1">
              <a:lnSpc>
                <a:spcPct val="80000"/>
              </a:lnSpc>
              <a:buFontTx/>
              <a:buChar char="–"/>
            </a:pPr>
            <a:r>
              <a:rPr lang="zh-CN" altLang="en-US" sz="2000" b="1" dirty="0" smtClean="0">
                <a:latin typeface="微软雅黑" pitchFamily="34" charset="-122"/>
                <a:ea typeface="微软雅黑" pitchFamily="34" charset="-122"/>
              </a:rPr>
              <a:t>  </a:t>
            </a:r>
            <a:r>
              <a:rPr lang="zh-CN" altLang="en-US" sz="2000" b="1" dirty="0" smtClean="0">
                <a:solidFill>
                  <a:srgbClr val="FF0066"/>
                </a:solidFill>
                <a:latin typeface="微软雅黑" pitchFamily="34" charset="-122"/>
                <a:ea typeface="微软雅黑" pitchFamily="34" charset="-122"/>
              </a:rPr>
              <a:t>应该如何申请 </a:t>
            </a:r>
            <a:r>
              <a:rPr lang="en-US" altLang="zh-CN" sz="2000" b="1" dirty="0" smtClean="0">
                <a:solidFill>
                  <a:srgbClr val="FF0066"/>
                </a:solidFill>
                <a:latin typeface="微软雅黑" pitchFamily="34" charset="-122"/>
                <a:ea typeface="微软雅黑" pitchFamily="34" charset="-122"/>
              </a:rPr>
              <a:t>? </a:t>
            </a:r>
            <a:r>
              <a:rPr lang="zh-CN" altLang="en-US" sz="2000" b="1" dirty="0" smtClean="0">
                <a:solidFill>
                  <a:srgbClr val="FF0066"/>
                </a:solidFill>
                <a:latin typeface="微软雅黑" pitchFamily="34" charset="-122"/>
                <a:ea typeface="微软雅黑" pitchFamily="34" charset="-122"/>
              </a:rPr>
              <a:t>具体手续该怎么办</a:t>
            </a:r>
            <a:r>
              <a:rPr lang="en-US" altLang="zh-CN" sz="2000" b="1" dirty="0" smtClean="0">
                <a:solidFill>
                  <a:srgbClr val="FF0066"/>
                </a:solidFill>
                <a:latin typeface="微软雅黑" pitchFamily="34" charset="-122"/>
                <a:ea typeface="微软雅黑" pitchFamily="34" charset="-122"/>
              </a:rPr>
              <a:t>? </a:t>
            </a:r>
            <a:r>
              <a:rPr lang="zh-CN" altLang="en-US" sz="2000" b="1" dirty="0" smtClean="0">
                <a:solidFill>
                  <a:srgbClr val="0202BE"/>
                </a:solidFill>
                <a:latin typeface="微软雅黑" pitchFamily="34" charset="-122"/>
                <a:ea typeface="微软雅黑" pitchFamily="34" charset="-122"/>
              </a:rPr>
              <a:t>（请看后面的步骤）</a:t>
            </a:r>
          </a:p>
          <a:p>
            <a:pPr lvl="1" algn="l" eaLnBrk="1" hangingPunct="1">
              <a:lnSpc>
                <a:spcPct val="80000"/>
              </a:lnSpc>
              <a:buFontTx/>
              <a:buChar char="–"/>
            </a:pPr>
            <a:r>
              <a:rPr lang="zh-CN" altLang="en-US" sz="2000" b="1" dirty="0" smtClean="0">
                <a:latin typeface="微软雅黑" pitchFamily="34" charset="-122"/>
                <a:ea typeface="微软雅黑" pitchFamily="34" charset="-122"/>
              </a:rPr>
              <a:t>  </a:t>
            </a:r>
            <a:r>
              <a:rPr lang="zh-CN" altLang="en-US" sz="2000" b="1" dirty="0" smtClean="0">
                <a:solidFill>
                  <a:srgbClr val="FF0066"/>
                </a:solidFill>
                <a:latin typeface="微软雅黑" pitchFamily="34" charset="-122"/>
                <a:ea typeface="微软雅黑" pitchFamily="34" charset="-122"/>
              </a:rPr>
              <a:t>学费是否很贵 </a:t>
            </a:r>
            <a:r>
              <a:rPr lang="en-US" altLang="zh-CN" sz="2000" b="1" dirty="0" smtClean="0">
                <a:solidFill>
                  <a:srgbClr val="FF0066"/>
                </a:solidFill>
                <a:latin typeface="微软雅黑" pitchFamily="34" charset="-122"/>
                <a:ea typeface="微软雅黑" pitchFamily="34" charset="-122"/>
              </a:rPr>
              <a:t>?</a:t>
            </a:r>
          </a:p>
          <a:p>
            <a:pPr lvl="1" algn="l" eaLnBrk="1" hangingPunct="1">
              <a:lnSpc>
                <a:spcPct val="80000"/>
              </a:lnSpc>
              <a:buFontTx/>
              <a:buChar char="–"/>
            </a:pPr>
            <a:r>
              <a:rPr lang="en-US" altLang="zh-CN" sz="2000" b="1" dirty="0" smtClean="0">
                <a:solidFill>
                  <a:srgbClr val="3366FF"/>
                </a:solidFill>
                <a:latin typeface="微软雅黑" pitchFamily="34" charset="-122"/>
                <a:ea typeface="微软雅黑" pitchFamily="34" charset="-122"/>
              </a:rPr>
              <a:t>  </a:t>
            </a:r>
            <a:r>
              <a:rPr lang="zh-CN" altLang="en-US" sz="2000" b="1" dirty="0" smtClean="0">
                <a:solidFill>
                  <a:srgbClr val="0202BE"/>
                </a:solidFill>
                <a:latin typeface="微软雅黑" pitchFamily="34" charset="-122"/>
                <a:ea typeface="微软雅黑" pitchFamily="34" charset="-122"/>
              </a:rPr>
              <a:t>含吃住、学费，总共每年</a:t>
            </a:r>
            <a:r>
              <a:rPr lang="zh-CN" altLang="en-US" sz="2000" b="1" dirty="0">
                <a:solidFill>
                  <a:srgbClr val="0202BE"/>
                </a:solidFill>
                <a:latin typeface="微软雅黑" pitchFamily="34" charset="-122"/>
                <a:ea typeface="微软雅黑" pitchFamily="34" charset="-122"/>
              </a:rPr>
              <a:t>不</a:t>
            </a:r>
            <a:r>
              <a:rPr lang="zh-CN" altLang="en-US" sz="2000" b="1" dirty="0" smtClean="0">
                <a:solidFill>
                  <a:srgbClr val="0202BE"/>
                </a:solidFill>
                <a:latin typeface="微软雅黑" pitchFamily="34" charset="-122"/>
                <a:ea typeface="微软雅黑" pitchFamily="34" charset="-122"/>
              </a:rPr>
              <a:t>到</a:t>
            </a:r>
            <a:r>
              <a:rPr lang="en-US" altLang="zh-CN" sz="2000" b="1" dirty="0" smtClean="0">
                <a:solidFill>
                  <a:srgbClr val="0202BE"/>
                </a:solidFill>
                <a:latin typeface="微软雅黑" pitchFamily="34" charset="-122"/>
                <a:ea typeface="微软雅黑" pitchFamily="34" charset="-122"/>
              </a:rPr>
              <a:t>40</a:t>
            </a:r>
            <a:r>
              <a:rPr lang="zh-CN" altLang="en-US" sz="2000" b="1" dirty="0" smtClean="0">
                <a:solidFill>
                  <a:srgbClr val="0202BE"/>
                </a:solidFill>
                <a:latin typeface="微软雅黑" pitchFamily="34" charset="-122"/>
                <a:ea typeface="微软雅黑" pitchFamily="34" charset="-122"/>
              </a:rPr>
              <a:t>万人民币</a:t>
            </a:r>
          </a:p>
          <a:p>
            <a:pPr lvl="1" algn="l" eaLnBrk="1" hangingPunct="1">
              <a:lnSpc>
                <a:spcPct val="80000"/>
              </a:lnSpc>
              <a:buFontTx/>
              <a:buChar char="–"/>
            </a:pPr>
            <a:r>
              <a:rPr lang="zh-CN" altLang="en-US" sz="2000" b="1" dirty="0" smtClean="0">
                <a:solidFill>
                  <a:srgbClr val="FF0066"/>
                </a:solidFill>
                <a:latin typeface="微软雅黑" pitchFamily="34" charset="-122"/>
                <a:ea typeface="微软雅黑" pitchFamily="34" charset="-122"/>
              </a:rPr>
              <a:t>  我的英语水平还没有达到学校的入学标准</a:t>
            </a:r>
            <a:r>
              <a:rPr lang="en-US" altLang="zh-CN" sz="2000" b="1" dirty="0" smtClean="0">
                <a:solidFill>
                  <a:srgbClr val="FF0066"/>
                </a:solidFill>
                <a:latin typeface="微软雅黑" pitchFamily="34" charset="-122"/>
                <a:ea typeface="微软雅黑" pitchFamily="34" charset="-122"/>
              </a:rPr>
              <a:t>, </a:t>
            </a:r>
            <a:r>
              <a:rPr lang="zh-CN" altLang="en-US" sz="2000" b="1" dirty="0" smtClean="0">
                <a:solidFill>
                  <a:srgbClr val="FF0066"/>
                </a:solidFill>
                <a:latin typeface="微软雅黑" pitchFamily="34" charset="-122"/>
                <a:ea typeface="微软雅黑" pitchFamily="34" charset="-122"/>
              </a:rPr>
              <a:t>如何办理</a:t>
            </a:r>
            <a:r>
              <a:rPr lang="en-US" altLang="zh-CN" sz="2000" b="1" dirty="0" smtClean="0">
                <a:solidFill>
                  <a:srgbClr val="FF0066"/>
                </a:solidFill>
                <a:latin typeface="微软雅黑" pitchFamily="34" charset="-122"/>
                <a:ea typeface="微软雅黑" pitchFamily="34" charset="-122"/>
              </a:rPr>
              <a:t>?</a:t>
            </a:r>
            <a:r>
              <a:rPr lang="en-US" altLang="zh-CN" sz="2000" b="1" dirty="0" smtClean="0">
                <a:latin typeface="微软雅黑" pitchFamily="34" charset="-122"/>
                <a:ea typeface="微软雅黑" pitchFamily="34" charset="-122"/>
              </a:rPr>
              <a:t> </a:t>
            </a:r>
          </a:p>
          <a:p>
            <a:pPr lvl="1" algn="l" eaLnBrk="1" hangingPunct="1">
              <a:lnSpc>
                <a:spcPct val="80000"/>
              </a:lnSpc>
              <a:buFontTx/>
              <a:buChar char="–"/>
            </a:pPr>
            <a:r>
              <a:rPr lang="en-US" altLang="zh-CN" sz="2000" b="1" dirty="0" smtClean="0">
                <a:latin typeface="微软雅黑" pitchFamily="34" charset="-122"/>
                <a:ea typeface="微软雅黑" pitchFamily="34" charset="-122"/>
              </a:rPr>
              <a:t>  </a:t>
            </a:r>
            <a:r>
              <a:rPr lang="zh-CN" altLang="en-US" sz="2000" b="1" dirty="0" smtClean="0">
                <a:solidFill>
                  <a:srgbClr val="0202BE"/>
                </a:solidFill>
                <a:latin typeface="微软雅黑" pitchFamily="34" charset="-122"/>
                <a:ea typeface="微软雅黑" pitchFamily="34" charset="-122"/>
              </a:rPr>
              <a:t>入校后开学前参加夏令加强班，预修或补修不足的学分</a:t>
            </a:r>
            <a:endParaRPr lang="en-US" altLang="zh-CN" sz="2000" b="1" dirty="0" smtClean="0">
              <a:solidFill>
                <a:srgbClr val="0202BE"/>
              </a:solidFill>
              <a:latin typeface="微软雅黑" pitchFamily="34" charset="-122"/>
              <a:ea typeface="微软雅黑" pitchFamily="34" charset="-122"/>
            </a:endParaRPr>
          </a:p>
          <a:p>
            <a:pPr lvl="1" algn="l" eaLnBrk="1" hangingPunct="1">
              <a:lnSpc>
                <a:spcPct val="80000"/>
              </a:lnSpc>
              <a:buFontTx/>
              <a:buChar char="–"/>
            </a:pPr>
            <a:r>
              <a:rPr lang="zh-CN" altLang="en-US" sz="2000" b="1" dirty="0" smtClean="0">
                <a:solidFill>
                  <a:srgbClr val="0202BE"/>
                </a:solidFill>
                <a:latin typeface="微软雅黑" pitchFamily="34" charset="-122"/>
                <a:ea typeface="微软雅黑" pitchFamily="34" charset="-122"/>
              </a:rPr>
              <a:t>  务使程度能跟得上全班的进度。</a:t>
            </a:r>
          </a:p>
          <a:p>
            <a:pPr lvl="1" algn="l" eaLnBrk="1" hangingPunct="1">
              <a:lnSpc>
                <a:spcPct val="80000"/>
              </a:lnSpc>
              <a:buFontTx/>
              <a:buChar char="–"/>
            </a:pPr>
            <a:r>
              <a:rPr lang="en-US" altLang="zh-CN" sz="2000" b="1" dirty="0" smtClean="0">
                <a:solidFill>
                  <a:srgbClr val="FF0066"/>
                </a:solidFill>
                <a:latin typeface="微软雅黑" pitchFamily="34" charset="-122"/>
                <a:ea typeface="微软雅黑" pitchFamily="34" charset="-122"/>
              </a:rPr>
              <a:t>  </a:t>
            </a:r>
            <a:r>
              <a:rPr lang="zh-CN" altLang="en-US" sz="2000" b="1" dirty="0" smtClean="0">
                <a:solidFill>
                  <a:srgbClr val="FF0066"/>
                </a:solidFill>
                <a:latin typeface="微软雅黑" pitchFamily="34" charset="-122"/>
                <a:ea typeface="微软雅黑" pitchFamily="34" charset="-122"/>
              </a:rPr>
              <a:t>签证不好办 </a:t>
            </a:r>
            <a:r>
              <a:rPr lang="en-US" altLang="zh-CN" sz="2000" b="1" dirty="0" smtClean="0">
                <a:solidFill>
                  <a:srgbClr val="FF0066"/>
                </a:solidFill>
                <a:latin typeface="微软雅黑" pitchFamily="34" charset="-122"/>
                <a:ea typeface="微软雅黑" pitchFamily="34" charset="-122"/>
              </a:rPr>
              <a:t>? </a:t>
            </a:r>
          </a:p>
          <a:p>
            <a:pPr algn="l" eaLnBrk="1" hangingPunct="1">
              <a:lnSpc>
                <a:spcPct val="80000"/>
              </a:lnSpc>
              <a:buFontTx/>
              <a:buChar char="•"/>
            </a:pPr>
            <a:endParaRPr lang="zh-CN" altLang="en-US" sz="2000" dirty="0" smtClean="0">
              <a:solidFill>
                <a:schemeClr val="folHlink"/>
              </a:solidFill>
            </a:endParaRPr>
          </a:p>
          <a:p>
            <a:pPr lvl="1" algn="l" eaLnBrk="1" hangingPunct="1">
              <a:lnSpc>
                <a:spcPct val="80000"/>
              </a:lnSpc>
              <a:buFontTx/>
              <a:buChar char="–"/>
            </a:pPr>
            <a:endParaRPr lang="zh-CN" altLang="en-US" sz="1800" dirty="0" smtClean="0">
              <a:solidFill>
                <a:schemeClr val="folHlink"/>
              </a:solidFill>
            </a:endParaRPr>
          </a:p>
          <a:p>
            <a:pPr algn="l" eaLnBrk="1" hangingPunct="1">
              <a:lnSpc>
                <a:spcPct val="80000"/>
              </a:lnSpc>
            </a:pPr>
            <a:endParaRPr lang="zh-CN" altLang="en-US" sz="1400" dirty="0" smtClean="0"/>
          </a:p>
        </p:txBody>
      </p:sp>
      <p:sp>
        <p:nvSpPr>
          <p:cNvPr id="8196" name="Line 5"/>
          <p:cNvSpPr>
            <a:spLocks noChangeShapeType="1"/>
          </p:cNvSpPr>
          <p:nvPr/>
        </p:nvSpPr>
        <p:spPr bwMode="auto">
          <a:xfrm flipV="1">
            <a:off x="1116013" y="5013174"/>
            <a:ext cx="7207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7" name="Text Box 6"/>
          <p:cNvSpPr txBox="1">
            <a:spLocks noChangeArrowheads="1"/>
          </p:cNvSpPr>
          <p:nvPr/>
        </p:nvSpPr>
        <p:spPr bwMode="auto">
          <a:xfrm>
            <a:off x="1836738" y="4725144"/>
            <a:ext cx="3383333" cy="1077218"/>
          </a:xfrm>
          <a:prstGeom prst="rect">
            <a:avLst/>
          </a:prstGeom>
          <a:solidFill>
            <a:srgbClr val="FF9900"/>
          </a:solidFill>
          <a:ln>
            <a:noFill/>
          </a:ln>
          <a:effectLst/>
          <a:extLst/>
        </p:spPr>
        <p:txBody>
          <a:bodyPr wrap="square">
            <a:spAutoFit/>
          </a:bodyPr>
          <a:lstStyle>
            <a:lvl1pPr eaLnBrk="0" hangingPunct="0">
              <a:defRPr sz="2400">
                <a:solidFill>
                  <a:schemeClr val="tx1"/>
                </a:solidFill>
                <a:latin typeface="Arial" charset="0"/>
                <a:ea typeface="宋体" pitchFamily="2" charset="-122"/>
              </a:defRPr>
            </a:lvl1pPr>
            <a:lvl2pPr marL="742950" indent="-285750" eaLnBrk="0" hangingPunct="0">
              <a:defRPr sz="2400">
                <a:solidFill>
                  <a:schemeClr val="tx1"/>
                </a:solidFill>
                <a:latin typeface="Arial" charset="0"/>
                <a:ea typeface="宋体" pitchFamily="2" charset="-122"/>
              </a:defRPr>
            </a:lvl2pPr>
            <a:lvl3pPr marL="1143000" indent="-228600" eaLnBrk="0" hangingPunct="0">
              <a:defRPr sz="2400">
                <a:solidFill>
                  <a:schemeClr val="tx1"/>
                </a:solidFill>
                <a:latin typeface="Arial" charset="0"/>
                <a:ea typeface="宋体" pitchFamily="2" charset="-122"/>
              </a:defRPr>
            </a:lvl3pPr>
            <a:lvl4pPr marL="1600200" indent="-228600" eaLnBrk="0" hangingPunct="0">
              <a:defRPr sz="2400">
                <a:solidFill>
                  <a:schemeClr val="tx1"/>
                </a:solidFill>
                <a:latin typeface="Arial" charset="0"/>
                <a:ea typeface="宋体" pitchFamily="2" charset="-122"/>
              </a:defRPr>
            </a:lvl4pPr>
            <a:lvl5pPr marL="2057400" indent="-228600" eaLnBrk="0" hangingPunct="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eaLnBrk="1" hangingPunct="1"/>
            <a:r>
              <a:rPr lang="en-US" altLang="zh-CN" sz="2800" b="1" dirty="0"/>
              <a:t>  </a:t>
            </a:r>
            <a:r>
              <a:rPr lang="en-US" altLang="zh-CN" sz="2800" b="1" dirty="0" smtClean="0"/>
              <a:t> </a:t>
            </a:r>
            <a:r>
              <a:rPr lang="zh-CN" altLang="en-US" sz="3200" b="1" dirty="0" smtClean="0">
                <a:latin typeface="微软雅黑" pitchFamily="34" charset="-122"/>
                <a:ea typeface="微软雅黑" pitchFamily="34" charset="-122"/>
              </a:rPr>
              <a:t>美中贸易协会</a:t>
            </a:r>
            <a:endParaRPr lang="zh-CN" altLang="en-US" sz="3200" b="1" dirty="0">
              <a:latin typeface="微软雅黑" pitchFamily="34" charset="-122"/>
              <a:ea typeface="微软雅黑" pitchFamily="34" charset="-122"/>
            </a:endParaRPr>
          </a:p>
          <a:p>
            <a:pPr eaLnBrk="1" hangingPunct="1"/>
            <a:r>
              <a:rPr lang="zh-CN" altLang="en-US" sz="3200" b="1" dirty="0">
                <a:latin typeface="微软雅黑" pitchFamily="34" charset="-122"/>
                <a:ea typeface="微软雅黑" pitchFamily="34" charset="-122"/>
              </a:rPr>
              <a:t> 留学美国的桥梁</a:t>
            </a:r>
            <a:r>
              <a:rPr lang="zh-CN" altLang="en-US" dirty="0"/>
              <a:t> </a:t>
            </a:r>
          </a:p>
        </p:txBody>
      </p:sp>
      <p:pic>
        <p:nvPicPr>
          <p:cNvPr id="7" name="Picture 6" descr="C:\Users\New OS\Desktop\美中贸易协会\UCTA new logo-210422.JPG"/>
          <p:cNvPicPr/>
          <p:nvPr/>
        </p:nvPicPr>
        <p:blipFill>
          <a:blip r:embed="rId2">
            <a:extLst>
              <a:ext uri="{28A0092B-C50C-407E-A947-70E740481C1C}">
                <a14:useLocalDpi xmlns:a14="http://schemas.microsoft.com/office/drawing/2010/main" val="0"/>
              </a:ext>
            </a:extLst>
          </a:blip>
          <a:srcRect/>
          <a:stretch>
            <a:fillRect/>
          </a:stretch>
        </p:blipFill>
        <p:spPr bwMode="auto">
          <a:xfrm>
            <a:off x="5697070" y="3789040"/>
            <a:ext cx="1872208" cy="2160240"/>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矩形 4"/>
          <p:cNvSpPr>
            <a:spLocks noChangeArrowheads="1"/>
          </p:cNvSpPr>
          <p:nvPr/>
        </p:nvSpPr>
        <p:spPr bwMode="auto">
          <a:xfrm>
            <a:off x="0" y="0"/>
            <a:ext cx="9144000" cy="6858000"/>
          </a:xfrm>
          <a:prstGeom prst="rect">
            <a:avLst/>
          </a:prstGeom>
          <a:solidFill>
            <a:srgbClr val="0C0C0C"/>
          </a:solidFill>
          <a:ln w="25400">
            <a:solidFill>
              <a:srgbClr val="395E8A"/>
            </a:solidFill>
            <a:miter lim="800000"/>
            <a:headEnd/>
            <a:tailEnd/>
          </a:ln>
        </p:spPr>
        <p:txBody>
          <a:bodyPr lIns="57607" tIns="28804" rIns="57607" bIns="28804" anchor="ctr"/>
          <a:lstStyle/>
          <a:p>
            <a:pPr eaLnBrk="0" hangingPunct="0"/>
            <a:endParaRPr lang="zh-CN" altLang="en-US">
              <a:solidFill>
                <a:srgbClr val="FFFFFF"/>
              </a:solidFill>
              <a:latin typeface="SimSun" pitchFamily="2" charset="-122"/>
              <a:ea typeface="SimSun" pitchFamily="2" charset="-122"/>
              <a:sym typeface="SimSun" pitchFamily="2" charset="-122"/>
            </a:endParaRPr>
          </a:p>
        </p:txBody>
      </p:sp>
      <p:pic>
        <p:nvPicPr>
          <p:cNvPr id="82947" name="Picture 3" descr="图片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83241"/>
            <a:ext cx="8712968"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8" name="矩形 5"/>
          <p:cNvSpPr>
            <a:spLocks noChangeArrowheads="1"/>
          </p:cNvSpPr>
          <p:nvPr/>
        </p:nvSpPr>
        <p:spPr bwMode="auto">
          <a:xfrm>
            <a:off x="179512" y="5877272"/>
            <a:ext cx="8712968" cy="98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57607" tIns="28804" rIns="57607" bIns="28804">
            <a:spAutoFit/>
          </a:bodyPr>
          <a:lstStyle/>
          <a:p>
            <a:pPr eaLnBrk="0" hangingPunct="0"/>
            <a:endParaRPr lang="en-US" altLang="zh-CN" sz="2000" b="1" dirty="0" smtClean="0">
              <a:solidFill>
                <a:srgbClr val="33CC33"/>
              </a:solidFill>
              <a:latin typeface="Microsoft YaHei" pitchFamily="34" charset="-122"/>
              <a:ea typeface="Microsoft YaHei" pitchFamily="34" charset="-122"/>
              <a:sym typeface="Segoe UI" pitchFamily="34" charset="0"/>
            </a:endParaRPr>
          </a:p>
          <a:p>
            <a:pPr eaLnBrk="0" hangingPunct="0"/>
            <a:r>
              <a:rPr lang="zh-CN" altLang="en-US" sz="2000" b="1" dirty="0" smtClean="0">
                <a:solidFill>
                  <a:srgbClr val="FFC000"/>
                </a:solidFill>
                <a:latin typeface="Microsoft YaHei" pitchFamily="34" charset="-122"/>
                <a:ea typeface="Microsoft YaHei" pitchFamily="34" charset="-122"/>
                <a:sym typeface="Segoe UI" pitchFamily="34" charset="0"/>
              </a:rPr>
              <a:t>全美公认最佳工业设计预科的</a:t>
            </a:r>
            <a:r>
              <a:rPr lang="en-US" altLang="zh-CN" sz="2000" b="1" dirty="0" smtClean="0">
                <a:solidFill>
                  <a:srgbClr val="FFC000"/>
                </a:solidFill>
                <a:latin typeface="Microsoft YaHei" pitchFamily="34" charset="-122"/>
                <a:ea typeface="Microsoft YaHei" pitchFamily="34" charset="-122"/>
                <a:sym typeface="Segoe UI" pitchFamily="34" charset="0"/>
              </a:rPr>
              <a:t>【</a:t>
            </a:r>
            <a:r>
              <a:rPr lang="zh-CN" altLang="en-US" sz="2000" b="1" dirty="0" smtClean="0">
                <a:solidFill>
                  <a:srgbClr val="FFC000"/>
                </a:solidFill>
                <a:latin typeface="Microsoft YaHei" pitchFamily="34" charset="-122"/>
                <a:ea typeface="Microsoft YaHei" pitchFamily="34" charset="-122"/>
                <a:sym typeface="Segoe UI" pitchFamily="34" charset="0"/>
              </a:rPr>
              <a:t>美国空间概念设计学院</a:t>
            </a:r>
            <a:r>
              <a:rPr lang="en-US" altLang="zh-CN" sz="2000" b="1" dirty="0" smtClean="0">
                <a:solidFill>
                  <a:srgbClr val="FFC000"/>
                </a:solidFill>
                <a:latin typeface="Microsoft YaHei" pitchFamily="34" charset="-122"/>
                <a:ea typeface="Microsoft YaHei" pitchFamily="34" charset="-122"/>
                <a:sym typeface="Segoe UI" pitchFamily="34" charset="0"/>
              </a:rPr>
              <a:t>】</a:t>
            </a:r>
            <a:r>
              <a:rPr lang="zh-CN" altLang="en-US" sz="2000" b="1" dirty="0" smtClean="0">
                <a:solidFill>
                  <a:srgbClr val="FFC000"/>
                </a:solidFill>
                <a:latin typeface="Microsoft YaHei" pitchFamily="34" charset="-122"/>
                <a:ea typeface="Microsoft YaHei" pitchFamily="34" charset="-122"/>
                <a:sym typeface="Segoe UI" pitchFamily="34" charset="0"/>
              </a:rPr>
              <a:t>现在与浩瀚高中</a:t>
            </a:r>
            <a:endParaRPr lang="en-US" altLang="zh-CN" sz="2000" b="1" dirty="0" smtClean="0">
              <a:solidFill>
                <a:srgbClr val="FFC000"/>
              </a:solidFill>
              <a:latin typeface="Microsoft YaHei" pitchFamily="34" charset="-122"/>
              <a:ea typeface="Microsoft YaHei" pitchFamily="34" charset="-122"/>
              <a:sym typeface="Segoe UI" pitchFamily="34" charset="0"/>
            </a:endParaRPr>
          </a:p>
          <a:p>
            <a:pPr eaLnBrk="0" hangingPunct="0"/>
            <a:r>
              <a:rPr lang="zh-CN" altLang="en-US" sz="2000" b="1" dirty="0" smtClean="0">
                <a:solidFill>
                  <a:srgbClr val="FFC000"/>
                </a:solidFill>
                <a:latin typeface="Microsoft YaHei" pitchFamily="34" charset="-122"/>
                <a:ea typeface="Microsoft YaHei" pitchFamily="34" charset="-122"/>
                <a:sym typeface="Segoe UI" pitchFamily="34" charset="0"/>
              </a:rPr>
              <a:t>合作开办工业设</a:t>
            </a:r>
            <a:r>
              <a:rPr lang="zh-CN" altLang="en-US" sz="2000" b="1" dirty="0">
                <a:solidFill>
                  <a:srgbClr val="FFC000"/>
                </a:solidFill>
                <a:latin typeface="Microsoft YaHei" pitchFamily="34" charset="-122"/>
                <a:ea typeface="Microsoft YaHei" pitchFamily="34" charset="-122"/>
                <a:sym typeface="Segoe UI" pitchFamily="34" charset="0"/>
              </a:rPr>
              <a:t>计： </a:t>
            </a:r>
            <a:r>
              <a:rPr lang="zh-CN" altLang="en-US" sz="2000" b="1" dirty="0" smtClean="0">
                <a:solidFill>
                  <a:srgbClr val="FFC000"/>
                </a:solidFill>
                <a:latin typeface="Microsoft YaHei" pitchFamily="34" charset="-122"/>
                <a:ea typeface="Microsoft YaHei" pitchFamily="34" charset="-122"/>
                <a:sym typeface="Segoe UI" pitchFamily="34" charset="0"/>
              </a:rPr>
              <a:t>包括汽车设计，产品设计，娱乐设计和环境设计等专业</a:t>
            </a:r>
            <a:endParaRPr lang="en-US" sz="2000" b="1" dirty="0">
              <a:solidFill>
                <a:srgbClr val="FFC000"/>
              </a:solidFill>
              <a:latin typeface="Microsoft YaHei" pitchFamily="34" charset="-122"/>
              <a:ea typeface="Microsoft YaHei" pitchFamily="34" charset="-122"/>
              <a:sym typeface="Segoe UI" pitchFamily="34" charset="0"/>
            </a:endParaRPr>
          </a:p>
        </p:txBody>
      </p:sp>
    </p:spTree>
    <p:extLst>
      <p:ext uri="{BB962C8B-B14F-4D97-AF65-F5344CB8AC3E}">
        <p14:creationId xmlns:p14="http://schemas.microsoft.com/office/powerpoint/2010/main" val="890849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971600" y="188640"/>
            <a:ext cx="6912768" cy="1080765"/>
          </a:xfrm>
          <a:solidFill>
            <a:srgbClr val="0000FF"/>
          </a:solidFill>
        </p:spPr>
        <p:txBody>
          <a:bodyPr/>
          <a:lstStyle/>
          <a:p>
            <a:pPr eaLnBrk="1" hangingPunct="1"/>
            <a:r>
              <a:rPr lang="zh-CN" altLang="en-US" sz="3600" b="1" dirty="0" smtClean="0">
                <a:solidFill>
                  <a:schemeClr val="bg1"/>
                </a:solidFill>
                <a:latin typeface="微软雅黑" pitchFamily="34" charset="-122"/>
                <a:ea typeface="微软雅黑" pitchFamily="34" charset="-122"/>
              </a:rPr>
              <a:t>美中贸易协会 </a:t>
            </a:r>
            <a:r>
              <a:rPr lang="en-US" altLang="zh-CN" sz="3600" b="1" dirty="0" smtClean="0">
                <a:solidFill>
                  <a:schemeClr val="bg1"/>
                </a:solidFill>
                <a:latin typeface="微软雅黑" pitchFamily="34" charset="-122"/>
                <a:ea typeface="微软雅黑" pitchFamily="34" charset="-122"/>
              </a:rPr>
              <a:t>UCTA </a:t>
            </a:r>
            <a:r>
              <a:rPr lang="zh-CN" altLang="en-US" sz="3600" b="1" dirty="0" smtClean="0">
                <a:solidFill>
                  <a:schemeClr val="bg1"/>
                </a:solidFill>
                <a:latin typeface="微软雅黑" pitchFamily="34" charset="-122"/>
                <a:ea typeface="微软雅黑" pitchFamily="34" charset="-122"/>
              </a:rPr>
              <a:t/>
            </a:r>
            <a:br>
              <a:rPr lang="zh-CN" altLang="en-US" sz="3600" b="1" dirty="0" smtClean="0">
                <a:solidFill>
                  <a:schemeClr val="bg1"/>
                </a:solidFill>
                <a:latin typeface="微软雅黑" pitchFamily="34" charset="-122"/>
                <a:ea typeface="微软雅黑" pitchFamily="34" charset="-122"/>
              </a:rPr>
            </a:br>
            <a:r>
              <a:rPr lang="zh-CN" altLang="en-US" sz="3600" b="1" dirty="0" smtClean="0">
                <a:solidFill>
                  <a:schemeClr val="bg1"/>
                </a:solidFill>
                <a:latin typeface="微软雅黑" pitchFamily="34" charset="-122"/>
                <a:ea typeface="微软雅黑" pitchFamily="34" charset="-122"/>
              </a:rPr>
              <a:t>推出留学美国高中的直通车</a:t>
            </a:r>
          </a:p>
        </p:txBody>
      </p:sp>
      <p:sp>
        <p:nvSpPr>
          <p:cNvPr id="10243" name="Rectangle 3"/>
          <p:cNvSpPr>
            <a:spLocks noGrp="1" noChangeArrowheads="1"/>
          </p:cNvSpPr>
          <p:nvPr>
            <p:ph type="subTitle" idx="1"/>
          </p:nvPr>
        </p:nvSpPr>
        <p:spPr>
          <a:xfrm>
            <a:off x="971600" y="1484784"/>
            <a:ext cx="6912768" cy="4465166"/>
          </a:xfrm>
          <a:solidFill>
            <a:srgbClr val="FF9900"/>
          </a:solidFill>
        </p:spPr>
        <p:txBody>
          <a:bodyPr/>
          <a:lstStyle/>
          <a:p>
            <a:pPr algn="l" eaLnBrk="1" hangingPunct="1">
              <a:buFontTx/>
              <a:buChar char="•"/>
            </a:pPr>
            <a:r>
              <a:rPr lang="en-US" altLang="zh-CN" sz="1800" dirty="0" smtClean="0">
                <a:solidFill>
                  <a:srgbClr val="993300"/>
                </a:solidFill>
                <a:latin typeface="微软雅黑" pitchFamily="34" charset="-122"/>
                <a:ea typeface="微软雅黑" pitchFamily="34" charset="-122"/>
              </a:rPr>
              <a:t> </a:t>
            </a:r>
            <a:r>
              <a:rPr lang="en-US" altLang="zh-CN" sz="1800" dirty="0" smtClean="0">
                <a:solidFill>
                  <a:srgbClr val="FF0000"/>
                </a:solidFill>
                <a:latin typeface="微软雅黑" pitchFamily="34" charset="-122"/>
                <a:ea typeface="微软雅黑" pitchFamily="34" charset="-122"/>
              </a:rPr>
              <a:t> </a:t>
            </a:r>
            <a:r>
              <a:rPr lang="zh-CN" altLang="en-US" sz="1800" b="1" dirty="0" smtClean="0">
                <a:solidFill>
                  <a:srgbClr val="0000FF"/>
                </a:solidFill>
                <a:latin typeface="微软雅黑" pitchFamily="34" charset="-122"/>
                <a:ea typeface="微软雅黑" pitchFamily="34" charset="-122"/>
              </a:rPr>
              <a:t>适合人群</a:t>
            </a:r>
            <a:r>
              <a:rPr lang="en-US" altLang="zh-CN" sz="1800" b="1" dirty="0" smtClean="0">
                <a:solidFill>
                  <a:srgbClr val="FF0000"/>
                </a:solidFill>
                <a:latin typeface="微软雅黑" pitchFamily="34" charset="-122"/>
                <a:ea typeface="微软雅黑" pitchFamily="34" charset="-122"/>
              </a:rPr>
              <a:t>:</a:t>
            </a:r>
            <a:r>
              <a:rPr lang="en-US" altLang="zh-CN" sz="1800" b="1" dirty="0" smtClean="0">
                <a:solidFill>
                  <a:schemeClr val="bg1"/>
                </a:solidFill>
                <a:latin typeface="微软雅黑" pitchFamily="34" charset="-122"/>
                <a:ea typeface="微软雅黑" pitchFamily="34" charset="-122"/>
              </a:rPr>
              <a:t> </a:t>
            </a:r>
          </a:p>
          <a:p>
            <a:pPr lvl="1" algn="l" eaLnBrk="1" hangingPunct="1">
              <a:buFontTx/>
              <a:buChar char="–"/>
            </a:pPr>
            <a:r>
              <a:rPr lang="en-US" altLang="zh-CN" sz="1800" b="1" dirty="0" smtClean="0">
                <a:latin typeface="微软雅黑" pitchFamily="34" charset="-122"/>
                <a:ea typeface="微软雅黑" pitchFamily="34" charset="-122"/>
              </a:rPr>
              <a:t> </a:t>
            </a:r>
            <a:r>
              <a:rPr lang="zh-CN" altLang="en-US" sz="1800" b="1" dirty="0" smtClean="0">
                <a:latin typeface="微软雅黑" pitchFamily="34" charset="-122"/>
                <a:ea typeface="微软雅黑" pitchFamily="34" charset="-122"/>
              </a:rPr>
              <a:t>希望提前来美国读中学，提高英文水平，日后继续升入 </a:t>
            </a:r>
          </a:p>
          <a:p>
            <a:pPr lvl="1" algn="l" eaLnBrk="1" hangingPunct="1"/>
            <a:r>
              <a:rPr lang="zh-CN" altLang="en-US" sz="1800" b="1" dirty="0" smtClean="0">
                <a:latin typeface="微软雅黑" pitchFamily="34" charset="-122"/>
                <a:ea typeface="微软雅黑" pitchFamily="34" charset="-122"/>
              </a:rPr>
              <a:t>   美国前百强大学和研究院的学生</a:t>
            </a:r>
            <a:r>
              <a:rPr lang="en-US" altLang="zh-CN" sz="1800" b="1" dirty="0" smtClean="0">
                <a:latin typeface="微软雅黑" pitchFamily="34" charset="-122"/>
                <a:ea typeface="微软雅黑" pitchFamily="34" charset="-122"/>
              </a:rPr>
              <a:t>: </a:t>
            </a:r>
          </a:p>
          <a:p>
            <a:pPr lvl="1" algn="l" eaLnBrk="1" hangingPunct="1"/>
            <a:r>
              <a:rPr lang="en-US" altLang="zh-CN" sz="1800" b="1" dirty="0" smtClean="0">
                <a:latin typeface="微软雅黑" pitchFamily="34" charset="-122"/>
                <a:ea typeface="微软雅黑" pitchFamily="34" charset="-122"/>
              </a:rPr>
              <a:t>      --   </a:t>
            </a:r>
            <a:r>
              <a:rPr lang="zh-CN" altLang="en-US" sz="1800" b="1" dirty="0" smtClean="0">
                <a:latin typeface="微软雅黑" pitchFamily="34" charset="-122"/>
                <a:ea typeface="微软雅黑" pitchFamily="34" charset="-122"/>
              </a:rPr>
              <a:t>最好是</a:t>
            </a:r>
            <a:r>
              <a:rPr lang="en-US" altLang="zh-CN" sz="1800" b="1" dirty="0" smtClean="0">
                <a:latin typeface="微软雅黑" pitchFamily="34" charset="-122"/>
                <a:ea typeface="微软雅黑" pitchFamily="34" charset="-122"/>
              </a:rPr>
              <a:t> </a:t>
            </a:r>
            <a:r>
              <a:rPr lang="zh-CN" altLang="en-US" sz="1800" b="1" dirty="0" smtClean="0">
                <a:latin typeface="微软雅黑" pitchFamily="34" charset="-122"/>
                <a:ea typeface="微软雅黑" pitchFamily="34" charset="-122"/>
              </a:rPr>
              <a:t>初二结业学生申请来美读高中</a:t>
            </a:r>
            <a:r>
              <a:rPr lang="en-US" altLang="zh-CN" sz="1800" b="1" dirty="0" smtClean="0">
                <a:latin typeface="微软雅黑" pitchFamily="34" charset="-122"/>
                <a:ea typeface="微软雅黑" pitchFamily="34" charset="-122"/>
              </a:rPr>
              <a:t>9</a:t>
            </a:r>
            <a:r>
              <a:rPr lang="zh-CN" altLang="en-US" sz="1800" b="1" dirty="0" smtClean="0">
                <a:latin typeface="微软雅黑" pitchFamily="34" charset="-122"/>
                <a:ea typeface="微软雅黑" pitchFamily="34" charset="-122"/>
              </a:rPr>
              <a:t>年级</a:t>
            </a:r>
            <a:endParaRPr lang="en-US" altLang="zh-CN" sz="1800" b="1" dirty="0" smtClean="0">
              <a:latin typeface="微软雅黑" pitchFamily="34" charset="-122"/>
              <a:ea typeface="微软雅黑" pitchFamily="34" charset="-122"/>
            </a:endParaRPr>
          </a:p>
          <a:p>
            <a:pPr lvl="1" algn="l" eaLnBrk="1" hangingPunct="1"/>
            <a:r>
              <a:rPr lang="en-US" altLang="zh-CN" sz="1800" b="1" dirty="0" smtClean="0">
                <a:latin typeface="微软雅黑" pitchFamily="34" charset="-122"/>
                <a:ea typeface="微软雅黑" pitchFamily="34" charset="-122"/>
              </a:rPr>
              <a:t>      --   </a:t>
            </a:r>
            <a:r>
              <a:rPr lang="zh-CN" altLang="en-US" sz="1800" b="1" dirty="0" smtClean="0">
                <a:latin typeface="微软雅黑" pitchFamily="34" charset="-122"/>
                <a:ea typeface="微软雅黑" pitchFamily="34" charset="-122"/>
              </a:rPr>
              <a:t>初中毕业生申请来美读高中</a:t>
            </a:r>
            <a:r>
              <a:rPr lang="en-US" altLang="zh-CN" sz="1800" b="1" dirty="0" smtClean="0">
                <a:latin typeface="微软雅黑" pitchFamily="34" charset="-122"/>
                <a:ea typeface="微软雅黑" pitchFamily="34" charset="-122"/>
              </a:rPr>
              <a:t>10</a:t>
            </a:r>
            <a:r>
              <a:rPr lang="zh-CN" altLang="en-US" sz="1800" b="1" dirty="0" smtClean="0">
                <a:latin typeface="微软雅黑" pitchFamily="34" charset="-122"/>
                <a:ea typeface="微软雅黑" pitchFamily="34" charset="-122"/>
              </a:rPr>
              <a:t>年级 </a:t>
            </a:r>
            <a:endParaRPr lang="en-US" altLang="zh-CN" sz="1800" b="1" dirty="0" smtClean="0">
              <a:latin typeface="微软雅黑" pitchFamily="34" charset="-122"/>
              <a:ea typeface="微软雅黑" pitchFamily="34" charset="-122"/>
            </a:endParaRPr>
          </a:p>
          <a:p>
            <a:pPr lvl="1" algn="l" eaLnBrk="1" hangingPunct="1"/>
            <a:r>
              <a:rPr lang="en-US" altLang="zh-CN" sz="1800" b="1" dirty="0" smtClean="0">
                <a:latin typeface="微软雅黑" pitchFamily="34" charset="-122"/>
                <a:ea typeface="微软雅黑" pitchFamily="34" charset="-122"/>
              </a:rPr>
              <a:t>      --   </a:t>
            </a:r>
            <a:r>
              <a:rPr lang="zh-CN" altLang="en-US" sz="1800" b="1" dirty="0" smtClean="0">
                <a:latin typeface="微软雅黑" pitchFamily="34" charset="-122"/>
                <a:ea typeface="微软雅黑" pitchFamily="34" charset="-122"/>
              </a:rPr>
              <a:t>高中肄业生申请转学来美读高中</a:t>
            </a:r>
            <a:r>
              <a:rPr lang="en-US" altLang="zh-CN" sz="1800" b="1" dirty="0" smtClean="0">
                <a:latin typeface="微软雅黑" pitchFamily="34" charset="-122"/>
                <a:ea typeface="微软雅黑" pitchFamily="34" charset="-122"/>
              </a:rPr>
              <a:t>11</a:t>
            </a:r>
            <a:r>
              <a:rPr lang="zh-CN" altLang="en-US" sz="1800" b="1" dirty="0" smtClean="0">
                <a:latin typeface="微软雅黑" pitchFamily="34" charset="-122"/>
                <a:ea typeface="微软雅黑" pitchFamily="34" charset="-122"/>
              </a:rPr>
              <a:t>年级</a:t>
            </a:r>
            <a:endParaRPr lang="en-US" altLang="zh-CN" sz="1800" b="1" dirty="0" smtClean="0">
              <a:latin typeface="微软雅黑" pitchFamily="34" charset="-122"/>
              <a:ea typeface="微软雅黑" pitchFamily="34" charset="-122"/>
            </a:endParaRPr>
          </a:p>
          <a:p>
            <a:pPr lvl="1" algn="l" eaLnBrk="1" hangingPunct="1"/>
            <a:r>
              <a:rPr lang="en-US" altLang="zh-CN" sz="1800" b="1" dirty="0">
                <a:latin typeface="微软雅黑" pitchFamily="34" charset="-122"/>
                <a:ea typeface="微软雅黑" pitchFamily="34" charset="-122"/>
              </a:rPr>
              <a:t> </a:t>
            </a:r>
            <a:r>
              <a:rPr lang="en-US" altLang="zh-CN" sz="1800" b="1" dirty="0" smtClean="0">
                <a:latin typeface="微软雅黑" pitchFamily="34" charset="-122"/>
                <a:ea typeface="微软雅黑" pitchFamily="34" charset="-122"/>
              </a:rPr>
              <a:t>     </a:t>
            </a:r>
            <a:r>
              <a:rPr lang="zh-CN" altLang="en-US" sz="1800" b="1" dirty="0" smtClean="0">
                <a:solidFill>
                  <a:schemeClr val="bg1"/>
                </a:solidFill>
                <a:latin typeface="微软雅黑" pitchFamily="34" charset="-122"/>
                <a:ea typeface="微软雅黑" pitchFamily="34" charset="-122"/>
              </a:rPr>
              <a:t>***  </a:t>
            </a:r>
            <a:r>
              <a:rPr lang="en-US" altLang="zh-CN" sz="1800" b="1" dirty="0" smtClean="0">
                <a:solidFill>
                  <a:schemeClr val="bg1"/>
                </a:solidFill>
                <a:latin typeface="微软雅黑" pitchFamily="34" charset="-122"/>
                <a:ea typeface="微软雅黑" pitchFamily="34" charset="-122"/>
              </a:rPr>
              <a:t>12</a:t>
            </a:r>
            <a:r>
              <a:rPr lang="zh-CN" altLang="en-US" sz="1800" b="1" dirty="0" smtClean="0">
                <a:solidFill>
                  <a:schemeClr val="bg1"/>
                </a:solidFill>
                <a:latin typeface="微软雅黑" pitchFamily="34" charset="-122"/>
                <a:ea typeface="微软雅黑" pitchFamily="34" charset="-122"/>
              </a:rPr>
              <a:t>年级不收转学生</a:t>
            </a:r>
          </a:p>
          <a:p>
            <a:pPr lvl="1" algn="l" eaLnBrk="1" hangingPunct="1">
              <a:buFontTx/>
              <a:buChar char="–"/>
            </a:pPr>
            <a:r>
              <a:rPr lang="zh-CN" altLang="en-US" sz="1800" b="1" dirty="0" smtClean="0">
                <a:latin typeface="微软雅黑" pitchFamily="34" charset="-122"/>
                <a:ea typeface="微软雅黑" pitchFamily="34" charset="-122"/>
              </a:rPr>
              <a:t> 托福考试成绩未达到学校入学要求</a:t>
            </a:r>
          </a:p>
          <a:p>
            <a:pPr lvl="1" algn="l" eaLnBrk="1" hangingPunct="1">
              <a:buFontTx/>
              <a:buChar char="–"/>
            </a:pPr>
            <a:r>
              <a:rPr lang="zh-CN" altLang="en-US" sz="1800" b="1" dirty="0" smtClean="0">
                <a:latin typeface="微软雅黑" pitchFamily="34" charset="-122"/>
                <a:ea typeface="微软雅黑" pitchFamily="34" charset="-122"/>
              </a:rPr>
              <a:t> 可以支付</a:t>
            </a:r>
            <a:r>
              <a:rPr lang="en-US" altLang="zh-CN" sz="1800" b="1" dirty="0" smtClean="0">
                <a:latin typeface="微软雅黑" pitchFamily="34" charset="-122"/>
                <a:ea typeface="微软雅黑" pitchFamily="34" charset="-122"/>
              </a:rPr>
              <a:t>: </a:t>
            </a:r>
            <a:r>
              <a:rPr lang="zh-CN" altLang="en-US" sz="1800" b="1" dirty="0" smtClean="0">
                <a:latin typeface="微软雅黑" pitchFamily="34" charset="-122"/>
                <a:ea typeface="微软雅黑" pitchFamily="34" charset="-122"/>
              </a:rPr>
              <a:t>每</a:t>
            </a:r>
            <a:r>
              <a:rPr lang="zh-CN" altLang="en-US" sz="1800" b="1" dirty="0" smtClean="0">
                <a:latin typeface="微软雅黑" pitchFamily="34" charset="-122"/>
                <a:ea typeface="微软雅黑" pitchFamily="34" charset="-122"/>
              </a:rPr>
              <a:t>年</a:t>
            </a:r>
            <a:r>
              <a:rPr lang="en-US" altLang="zh-CN" sz="1800" b="1" dirty="0" smtClean="0">
                <a:latin typeface="微软雅黑" pitchFamily="34" charset="-122"/>
                <a:ea typeface="微软雅黑" pitchFamily="34" charset="-122"/>
              </a:rPr>
              <a:t>30</a:t>
            </a:r>
            <a:r>
              <a:rPr lang="zh-CN" altLang="en-US" sz="1800" b="1" dirty="0" smtClean="0">
                <a:latin typeface="微软雅黑" pitchFamily="34" charset="-122"/>
                <a:ea typeface="微软雅黑" pitchFamily="34" charset="-122"/>
              </a:rPr>
              <a:t>万</a:t>
            </a:r>
            <a:r>
              <a:rPr lang="zh-CN" altLang="en-US" sz="1800" b="1" dirty="0" smtClean="0">
                <a:latin typeface="微软雅黑" pitchFamily="34" charset="-122"/>
                <a:ea typeface="微软雅黑" pitchFamily="34" charset="-122"/>
              </a:rPr>
              <a:t>元人民币的</a:t>
            </a:r>
            <a:r>
              <a:rPr lang="en-US" altLang="zh-CN" sz="1800" b="1" dirty="0" smtClean="0">
                <a:latin typeface="微软雅黑" pitchFamily="34" charset="-122"/>
                <a:ea typeface="微软雅黑" pitchFamily="34" charset="-122"/>
              </a:rPr>
              <a:t>(</a:t>
            </a:r>
            <a:r>
              <a:rPr lang="zh-CN" altLang="en-US" sz="1800" b="1" dirty="0" smtClean="0">
                <a:latin typeface="微软雅黑" pitchFamily="34" charset="-122"/>
                <a:ea typeface="微软雅黑" pitchFamily="34" charset="-122"/>
              </a:rPr>
              <a:t>含学</a:t>
            </a:r>
            <a:r>
              <a:rPr lang="zh-CN" altLang="en-US" sz="1800" b="1" dirty="0">
                <a:latin typeface="微软雅黑" pitchFamily="34" charset="-122"/>
                <a:ea typeface="微软雅黑" pitchFamily="34" charset="-122"/>
              </a:rPr>
              <a:t>杂</a:t>
            </a:r>
            <a:r>
              <a:rPr lang="zh-CN" altLang="en-US" sz="1800" b="1" dirty="0" smtClean="0">
                <a:latin typeface="微软雅黑" pitchFamily="34" charset="-122"/>
                <a:ea typeface="微软雅黑" pitchFamily="34" charset="-122"/>
              </a:rPr>
              <a:t>费），</a:t>
            </a:r>
            <a:endParaRPr lang="en-US" altLang="zh-CN" sz="1800" b="1" dirty="0" smtClean="0">
              <a:latin typeface="微软雅黑" pitchFamily="34" charset="-122"/>
              <a:ea typeface="微软雅黑" pitchFamily="34" charset="-122"/>
            </a:endParaRPr>
          </a:p>
          <a:p>
            <a:pPr lvl="1" algn="l" eaLnBrk="1" hangingPunct="1">
              <a:buFontTx/>
              <a:buChar char="–"/>
            </a:pPr>
            <a:r>
              <a:rPr lang="zh-CN" altLang="en-US" sz="1800" b="1" dirty="0" smtClean="0">
                <a:solidFill>
                  <a:schemeClr val="bg1"/>
                </a:solidFill>
                <a:latin typeface="微软雅黑" pitchFamily="34" charset="-122"/>
                <a:ea typeface="微软雅黑" pitchFamily="34" charset="-122"/>
              </a:rPr>
              <a:t>未含</a:t>
            </a:r>
            <a:r>
              <a:rPr lang="zh-CN" altLang="en-US" sz="1800" b="1" dirty="0" smtClean="0">
                <a:latin typeface="微软雅黑" pitchFamily="34" charset="-122"/>
                <a:ea typeface="微软雅黑" pitchFamily="34" charset="-122"/>
              </a:rPr>
              <a:t>食宿，交通，健保费用约</a:t>
            </a:r>
            <a:r>
              <a:rPr lang="en-US" altLang="zh-CN" sz="1800" b="1" dirty="0" smtClean="0">
                <a:latin typeface="微软雅黑" pitchFamily="34" charset="-122"/>
                <a:ea typeface="微软雅黑" pitchFamily="34" charset="-122"/>
              </a:rPr>
              <a:t>$2000/</a:t>
            </a:r>
            <a:r>
              <a:rPr lang="zh-CN" altLang="en-US" sz="1800" b="1" dirty="0" smtClean="0">
                <a:latin typeface="微软雅黑" pitchFamily="34" charset="-122"/>
                <a:ea typeface="微软雅黑" pitchFamily="34" charset="-122"/>
              </a:rPr>
              <a:t>月）</a:t>
            </a:r>
            <a:r>
              <a:rPr lang="en-US" altLang="zh-CN" sz="1800" b="1" dirty="0" smtClean="0">
                <a:latin typeface="微软雅黑" pitchFamily="34" charset="-122"/>
                <a:ea typeface="微软雅黑" pitchFamily="34" charset="-122"/>
              </a:rPr>
              <a:t> </a:t>
            </a:r>
          </a:p>
          <a:p>
            <a:pPr algn="l" eaLnBrk="1" hangingPunct="1">
              <a:buFontTx/>
              <a:buChar char="•"/>
            </a:pPr>
            <a:r>
              <a:rPr lang="en-US" altLang="zh-CN" sz="1800" b="1" dirty="0" smtClean="0">
                <a:solidFill>
                  <a:schemeClr val="bg1"/>
                </a:solidFill>
                <a:latin typeface="微软雅黑" pitchFamily="34" charset="-122"/>
                <a:ea typeface="微软雅黑" pitchFamily="34" charset="-122"/>
              </a:rPr>
              <a:t>  </a:t>
            </a:r>
            <a:r>
              <a:rPr lang="zh-CN" altLang="en-US" sz="1800" b="1" dirty="0" smtClean="0">
                <a:solidFill>
                  <a:srgbClr val="0000FF"/>
                </a:solidFill>
                <a:latin typeface="微软雅黑" pitchFamily="34" charset="-122"/>
                <a:ea typeface="微软雅黑" pitchFamily="34" charset="-122"/>
              </a:rPr>
              <a:t>我们的承诺</a:t>
            </a:r>
            <a:r>
              <a:rPr lang="en-US" altLang="zh-CN" sz="1800" b="1" dirty="0" smtClean="0">
                <a:solidFill>
                  <a:srgbClr val="0000FF"/>
                </a:solidFill>
                <a:latin typeface="微软雅黑" pitchFamily="34" charset="-122"/>
                <a:ea typeface="微软雅黑" pitchFamily="34" charset="-122"/>
              </a:rPr>
              <a:t>: </a:t>
            </a:r>
          </a:p>
          <a:p>
            <a:pPr lvl="1" algn="l" eaLnBrk="1" hangingPunct="1">
              <a:buFontTx/>
              <a:buChar char="–"/>
            </a:pPr>
            <a:r>
              <a:rPr lang="en-US" altLang="zh-CN" sz="1800" b="1" dirty="0" smtClean="0">
                <a:latin typeface="微软雅黑" pitchFamily="34" charset="-122"/>
                <a:ea typeface="微软雅黑" pitchFamily="34" charset="-122"/>
              </a:rPr>
              <a:t>  3</a:t>
            </a:r>
            <a:r>
              <a:rPr lang="zh-CN" altLang="en-US" sz="1800" b="1" dirty="0" smtClean="0">
                <a:latin typeface="微软雅黑" pitchFamily="34" charset="-122"/>
                <a:ea typeface="微软雅黑" pitchFamily="34" charset="-122"/>
              </a:rPr>
              <a:t>个月内实现你到美国读书学习的目标</a:t>
            </a:r>
          </a:p>
          <a:p>
            <a:pPr lvl="1" algn="l" eaLnBrk="1" hangingPunct="1">
              <a:buFontTx/>
              <a:buChar char="–"/>
            </a:pPr>
            <a:r>
              <a:rPr lang="zh-CN" altLang="en-US" sz="1800" dirty="0" smtClean="0">
                <a:latin typeface="微软雅黑" pitchFamily="34" charset="-122"/>
                <a:ea typeface="微软雅黑" pitchFamily="34" charset="-122"/>
              </a:rPr>
              <a:t>  </a:t>
            </a:r>
            <a:r>
              <a:rPr lang="en-US" altLang="zh-CN" sz="1800" dirty="0" smtClean="0">
                <a:latin typeface="微软雅黑" pitchFamily="34" charset="-122"/>
                <a:ea typeface="微软雅黑" pitchFamily="34" charset="-122"/>
              </a:rPr>
              <a:t>98% </a:t>
            </a:r>
            <a:r>
              <a:rPr lang="zh-CN" altLang="en-US" sz="1800" dirty="0" smtClean="0">
                <a:latin typeface="微软雅黑" pitchFamily="34" charset="-122"/>
                <a:ea typeface="微软雅黑" pitchFamily="34" charset="-122"/>
              </a:rPr>
              <a:t>以上的成功率 </a:t>
            </a:r>
            <a:r>
              <a:rPr lang="en-US" altLang="zh-CN" sz="1800" b="1" dirty="0" smtClean="0">
                <a:solidFill>
                  <a:srgbClr val="0000FF"/>
                </a:solidFill>
                <a:latin typeface="微软雅黑" pitchFamily="34" charset="-122"/>
                <a:ea typeface="微软雅黑" pitchFamily="34" charset="-122"/>
              </a:rPr>
              <a:t>( </a:t>
            </a:r>
            <a:r>
              <a:rPr lang="zh-CN" altLang="en-US" sz="1800" b="1" dirty="0" smtClean="0">
                <a:solidFill>
                  <a:srgbClr val="0000FF"/>
                </a:solidFill>
                <a:latin typeface="微软雅黑" pitchFamily="34" charset="-122"/>
                <a:ea typeface="微软雅黑" pitchFamily="34" charset="-122"/>
              </a:rPr>
              <a:t>如不成功</a:t>
            </a:r>
            <a:r>
              <a:rPr lang="en-US" altLang="zh-CN" sz="1800" b="1" dirty="0" smtClean="0">
                <a:solidFill>
                  <a:srgbClr val="0000FF"/>
                </a:solidFill>
                <a:latin typeface="微软雅黑" pitchFamily="34" charset="-122"/>
                <a:ea typeface="微软雅黑" pitchFamily="34" charset="-122"/>
              </a:rPr>
              <a:t>, </a:t>
            </a:r>
            <a:r>
              <a:rPr lang="zh-CN" altLang="en-US" sz="1800" b="1" dirty="0" smtClean="0">
                <a:solidFill>
                  <a:srgbClr val="0000FF"/>
                </a:solidFill>
                <a:latin typeface="微软雅黑" pitchFamily="34" charset="-122"/>
                <a:ea typeface="微软雅黑" pitchFamily="34" charset="-122"/>
              </a:rPr>
              <a:t>我们不收服务费 </a:t>
            </a:r>
            <a:r>
              <a:rPr lang="en-US" altLang="zh-CN" sz="1800" b="1" dirty="0" smtClean="0">
                <a:solidFill>
                  <a:srgbClr val="0000FF"/>
                </a:solidFill>
                <a:latin typeface="微软雅黑" pitchFamily="34" charset="-122"/>
                <a:ea typeface="微软雅黑" pitchFamily="34" charset="-122"/>
              </a:rPr>
              <a:t>) </a:t>
            </a:r>
          </a:p>
          <a:p>
            <a:pPr lvl="1" algn="l" eaLnBrk="1" hangingPunct="1">
              <a:buFontTx/>
              <a:buChar char="–"/>
            </a:pPr>
            <a:endParaRPr lang="en-US" altLang="zh-CN" sz="2000" b="1" dirty="0" smtClean="0"/>
          </a:p>
        </p:txBody>
      </p:sp>
      <p:pic>
        <p:nvPicPr>
          <p:cNvPr id="4" name="Picture 3" descr="C:\Users\New OS\Desktop\美中贸易协会\UCTA new logo-210422.JPG"/>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429000"/>
            <a:ext cx="1584176" cy="1872208"/>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352928" cy="1124744"/>
          </a:xfrm>
          <a:solidFill>
            <a:srgbClr val="FF9900"/>
          </a:solidFill>
          <a:ln>
            <a:solidFill>
              <a:srgbClr val="FFFF00"/>
            </a:solidFill>
          </a:ln>
        </p:spPr>
        <p:txBody>
          <a:bodyPr/>
          <a:lstStyle/>
          <a:p>
            <a:pPr marL="0" indent="0"/>
            <a:r>
              <a:rPr lang="en-US" altLang="zh-CN" sz="3200" b="1" dirty="0" smtClean="0">
                <a:latin typeface="Times New Roman" pitchFamily="18" charset="0"/>
                <a:ea typeface="楷体" pitchFamily="49" charset="-122"/>
                <a:cs typeface="Times New Roman" pitchFamily="18" charset="0"/>
              </a:rPr>
              <a:t/>
            </a:r>
            <a:br>
              <a:rPr lang="en-US" altLang="zh-CN" sz="3200" b="1" dirty="0" smtClean="0">
                <a:latin typeface="Times New Roman" pitchFamily="18" charset="0"/>
                <a:ea typeface="楷体" pitchFamily="49" charset="-122"/>
                <a:cs typeface="Times New Roman" pitchFamily="18" charset="0"/>
              </a:rPr>
            </a:br>
            <a:r>
              <a:rPr lang="zh-CN" altLang="en-US" sz="2400" b="1" dirty="0" smtClean="0">
                <a:solidFill>
                  <a:srgbClr val="0000FF"/>
                </a:solidFill>
                <a:latin typeface="Microsoft YaHei UI" pitchFamily="34" charset="-122"/>
                <a:ea typeface="Microsoft YaHei UI" pitchFamily="34" charset="-122"/>
                <a:cs typeface="Times New Roman" pitchFamily="18" charset="0"/>
              </a:rPr>
              <a:t>一</a:t>
            </a:r>
            <a:r>
              <a:rPr lang="zh-CN" altLang="en-US" sz="2400" b="1" dirty="0">
                <a:solidFill>
                  <a:srgbClr val="0000FF"/>
                </a:solidFill>
                <a:latin typeface="Microsoft YaHei UI" pitchFamily="34" charset="-122"/>
                <a:ea typeface="Microsoft YaHei UI" pitchFamily="34" charset="-122"/>
                <a:cs typeface="Times New Roman" pitchFamily="18" charset="0"/>
              </a:rPr>
              <a:t>代球王金</a:t>
            </a:r>
            <a:r>
              <a:rPr lang="zh-CN" altLang="en-US" sz="2400" b="1" dirty="0" smtClean="0">
                <a:solidFill>
                  <a:srgbClr val="0000FF"/>
                </a:solidFill>
                <a:latin typeface="Microsoft YaHei UI" pitchFamily="34" charset="-122"/>
                <a:ea typeface="Microsoft YaHei UI" pitchFamily="34" charset="-122"/>
                <a:cs typeface="Times New Roman" pitchFamily="18" charset="0"/>
              </a:rPr>
              <a:t>熊</a:t>
            </a:r>
            <a:r>
              <a:rPr lang="en-US" altLang="zh-CN" sz="2400" b="1" dirty="0" smtClean="0">
                <a:solidFill>
                  <a:srgbClr val="0000FF"/>
                </a:solidFill>
                <a:latin typeface="Microsoft YaHei UI" pitchFamily="34" charset="-122"/>
                <a:ea typeface="Microsoft YaHei UI" pitchFamily="34" charset="-122"/>
                <a:cs typeface="Times New Roman" pitchFamily="18" charset="0"/>
              </a:rPr>
              <a:t>Jack </a:t>
            </a:r>
            <a:r>
              <a:rPr lang="en-US" altLang="zh-CN" sz="2400" b="1" dirty="0" err="1">
                <a:solidFill>
                  <a:srgbClr val="0000FF"/>
                </a:solidFill>
                <a:latin typeface="Microsoft YaHei UI" pitchFamily="34" charset="-122"/>
                <a:ea typeface="Microsoft YaHei UI" pitchFamily="34" charset="-122"/>
                <a:cs typeface="Times New Roman" pitchFamily="18" charset="0"/>
              </a:rPr>
              <a:t>Willian</a:t>
            </a:r>
            <a:r>
              <a:rPr lang="en-US" altLang="zh-CN" sz="2400" b="1" dirty="0">
                <a:solidFill>
                  <a:srgbClr val="0000FF"/>
                </a:solidFill>
                <a:latin typeface="Microsoft YaHei UI" pitchFamily="34" charset="-122"/>
                <a:ea typeface="Microsoft YaHei UI" pitchFamily="34" charset="-122"/>
                <a:cs typeface="Times New Roman" pitchFamily="18" charset="0"/>
              </a:rPr>
              <a:t> Nicklaus </a:t>
            </a:r>
            <a:r>
              <a:rPr lang="zh-CN" altLang="en-US" sz="2400" b="1" dirty="0" smtClean="0">
                <a:solidFill>
                  <a:srgbClr val="0000FF"/>
                </a:solidFill>
                <a:latin typeface="Microsoft YaHei UI" pitchFamily="34" charset="-122"/>
                <a:ea typeface="Microsoft YaHei UI" pitchFamily="34" charset="-122"/>
                <a:cs typeface="Times New Roman" pitchFamily="18" charset="0"/>
              </a:rPr>
              <a:t>杰</a:t>
            </a:r>
            <a:r>
              <a:rPr lang="zh-CN" altLang="en-US" sz="2400" b="1" dirty="0">
                <a:solidFill>
                  <a:srgbClr val="0000FF"/>
                </a:solidFill>
                <a:latin typeface="Microsoft YaHei UI" pitchFamily="34" charset="-122"/>
                <a:ea typeface="Microsoft YaHei UI" pitchFamily="34" charset="-122"/>
                <a:cs typeface="Times New Roman" pitchFamily="18" charset="0"/>
              </a:rPr>
              <a:t>克</a:t>
            </a:r>
            <a:r>
              <a:rPr lang="en-US" altLang="zh-CN" sz="2400" b="1" dirty="0">
                <a:solidFill>
                  <a:srgbClr val="0000FF"/>
                </a:solidFill>
                <a:latin typeface="Microsoft YaHei UI" pitchFamily="34" charset="-122"/>
                <a:ea typeface="Microsoft YaHei UI" pitchFamily="34" charset="-122"/>
                <a:cs typeface="Times New Roman" pitchFamily="18" charset="0"/>
              </a:rPr>
              <a:t>,</a:t>
            </a:r>
            <a:r>
              <a:rPr lang="zh-CN" altLang="en-US" sz="2400" b="1" dirty="0">
                <a:solidFill>
                  <a:srgbClr val="0000FF"/>
                </a:solidFill>
                <a:latin typeface="Microsoft YaHei UI" pitchFamily="34" charset="-122"/>
                <a:ea typeface="Microsoft YaHei UI" pitchFamily="34" charset="-122"/>
                <a:cs typeface="Times New Roman" pitchFamily="18" charset="0"/>
              </a:rPr>
              <a:t>威廉</a:t>
            </a:r>
            <a:r>
              <a:rPr lang="en-US" altLang="zh-CN" sz="2400" b="1" dirty="0">
                <a:solidFill>
                  <a:srgbClr val="0000FF"/>
                </a:solidFill>
                <a:latin typeface="Microsoft YaHei UI" pitchFamily="34" charset="-122"/>
                <a:ea typeface="Microsoft YaHei UI" pitchFamily="34" charset="-122"/>
                <a:cs typeface="Times New Roman" pitchFamily="18" charset="0"/>
              </a:rPr>
              <a:t>,</a:t>
            </a:r>
            <a:r>
              <a:rPr lang="zh-CN" altLang="en-US" sz="2400" b="1" dirty="0">
                <a:solidFill>
                  <a:srgbClr val="0000FF"/>
                </a:solidFill>
                <a:latin typeface="Microsoft YaHei UI" pitchFamily="34" charset="-122"/>
                <a:ea typeface="Microsoft YaHei UI" pitchFamily="34" charset="-122"/>
                <a:cs typeface="Times New Roman" pitchFamily="18" charset="0"/>
              </a:rPr>
              <a:t>尼克劳</a:t>
            </a:r>
            <a:r>
              <a:rPr lang="zh-CN" altLang="en-US" sz="2400" b="1" dirty="0" smtClean="0">
                <a:solidFill>
                  <a:srgbClr val="0000FF"/>
                </a:solidFill>
                <a:latin typeface="Microsoft YaHei UI" pitchFamily="34" charset="-122"/>
                <a:ea typeface="Microsoft YaHei UI" pitchFamily="34" charset="-122"/>
                <a:cs typeface="Times New Roman" pitchFamily="18" charset="0"/>
              </a:rPr>
              <a:t>斯</a:t>
            </a:r>
            <a:r>
              <a:rPr lang="en-US" altLang="zh-CN" sz="2400" b="1" dirty="0" smtClean="0">
                <a:solidFill>
                  <a:srgbClr val="0000FF"/>
                </a:solidFill>
                <a:latin typeface="Microsoft YaHei UI" pitchFamily="34" charset="-122"/>
                <a:ea typeface="Microsoft YaHei UI" pitchFamily="34" charset="-122"/>
                <a:cs typeface="Times New Roman" pitchFamily="18" charset="0"/>
              </a:rPr>
              <a:t/>
            </a:r>
            <a:br>
              <a:rPr lang="en-US" altLang="zh-CN" sz="2400" b="1" dirty="0" smtClean="0">
                <a:solidFill>
                  <a:srgbClr val="0000FF"/>
                </a:solidFill>
                <a:latin typeface="Microsoft YaHei UI" pitchFamily="34" charset="-122"/>
                <a:ea typeface="Microsoft YaHei UI" pitchFamily="34" charset="-122"/>
                <a:cs typeface="Times New Roman" pitchFamily="18" charset="0"/>
              </a:rPr>
            </a:br>
            <a:r>
              <a:rPr lang="en-US" altLang="zh-CN" sz="2400" b="1" dirty="0" smtClean="0">
                <a:solidFill>
                  <a:srgbClr val="0000FF"/>
                </a:solidFill>
                <a:latin typeface="Microsoft YaHei UI" pitchFamily="34" charset="-122"/>
                <a:ea typeface="Microsoft YaHei UI" pitchFamily="34" charset="-122"/>
                <a:cs typeface="Times New Roman" pitchFamily="18" charset="0"/>
              </a:rPr>
              <a:t> </a:t>
            </a:r>
            <a:r>
              <a:rPr lang="zh-CN" altLang="en-US" sz="2400" b="1" dirty="0">
                <a:solidFill>
                  <a:srgbClr val="0000FF"/>
                </a:solidFill>
                <a:latin typeface="Microsoft YaHei UI" pitchFamily="34" charset="-122"/>
                <a:ea typeface="Microsoft YaHei UI" pitchFamily="34" charset="-122"/>
                <a:cs typeface="Times New Roman" pitchFamily="18" charset="0"/>
              </a:rPr>
              <a:t>与</a:t>
            </a:r>
            <a:r>
              <a:rPr lang="zh-CN" altLang="en-US" sz="2400" b="1" dirty="0" smtClean="0">
                <a:solidFill>
                  <a:schemeClr val="bg1"/>
                </a:solidFill>
                <a:latin typeface="Microsoft YaHei UI" pitchFamily="34" charset="-122"/>
                <a:ea typeface="Microsoft YaHei UI" pitchFamily="34" charset="-122"/>
                <a:cs typeface="Times New Roman" pitchFamily="18" charset="0"/>
              </a:rPr>
              <a:t>美</a:t>
            </a:r>
            <a:r>
              <a:rPr lang="zh-CN" altLang="en-US" sz="2400" b="1" dirty="0">
                <a:solidFill>
                  <a:schemeClr val="bg1"/>
                </a:solidFill>
                <a:latin typeface="Microsoft YaHei UI" pitchFamily="34" charset="-122"/>
                <a:ea typeface="Microsoft YaHei UI" pitchFamily="34" charset="-122"/>
                <a:cs typeface="Times New Roman" pitchFamily="18" charset="0"/>
              </a:rPr>
              <a:t>国</a:t>
            </a:r>
            <a:r>
              <a:rPr lang="zh-CN" altLang="en-US" sz="2400" b="1" dirty="0" smtClean="0">
                <a:solidFill>
                  <a:schemeClr val="bg1"/>
                </a:solidFill>
                <a:latin typeface="Microsoft YaHei UI" pitchFamily="34" charset="-122"/>
                <a:ea typeface="Microsoft YaHei UI" pitchFamily="34" charset="-122"/>
                <a:cs typeface="Times New Roman" pitchFamily="18" charset="0"/>
              </a:rPr>
              <a:t>金</a:t>
            </a:r>
            <a:r>
              <a:rPr lang="zh-CN" altLang="en-US" sz="2400" b="1" dirty="0">
                <a:solidFill>
                  <a:schemeClr val="bg1"/>
                </a:solidFill>
                <a:latin typeface="Microsoft YaHei UI" pitchFamily="34" charset="-122"/>
                <a:ea typeface="Microsoft YaHei UI" pitchFamily="34" charset="-122"/>
                <a:cs typeface="Times New Roman" pitchFamily="18" charset="0"/>
              </a:rPr>
              <a:t>熊高尔夫学</a:t>
            </a:r>
            <a:r>
              <a:rPr lang="zh-CN" altLang="en-US" sz="2400" b="1" dirty="0" smtClean="0">
                <a:solidFill>
                  <a:schemeClr val="bg1"/>
                </a:solidFill>
                <a:latin typeface="Microsoft YaHei UI" pitchFamily="34" charset="-122"/>
                <a:ea typeface="Microsoft YaHei UI" pitchFamily="34" charset="-122"/>
                <a:cs typeface="Times New Roman" pitchFamily="18" charset="0"/>
              </a:rPr>
              <a:t>院院</a:t>
            </a:r>
            <a:r>
              <a:rPr lang="zh-CN" altLang="en-US" sz="2400" b="1" dirty="0">
                <a:solidFill>
                  <a:schemeClr val="bg1"/>
                </a:solidFill>
                <a:latin typeface="Microsoft YaHei UI" pitchFamily="34" charset="-122"/>
                <a:ea typeface="Microsoft YaHei UI" pitchFamily="34" charset="-122"/>
                <a:cs typeface="Times New Roman" pitchFamily="18" charset="0"/>
              </a:rPr>
              <a:t>长</a:t>
            </a:r>
            <a:r>
              <a:rPr lang="zh-CN" altLang="en-US" sz="2400" b="1" dirty="0" smtClean="0">
                <a:solidFill>
                  <a:schemeClr val="bg1"/>
                </a:solidFill>
                <a:latin typeface="Microsoft YaHei UI" pitchFamily="34" charset="-122"/>
                <a:ea typeface="Microsoft YaHei UI" pitchFamily="34" charset="-122"/>
                <a:cs typeface="Times New Roman" pitchFamily="18" charset="0"/>
              </a:rPr>
              <a:t>温</a:t>
            </a:r>
            <a:r>
              <a:rPr lang="zh-CN" altLang="en-US" sz="2400" b="1" dirty="0">
                <a:solidFill>
                  <a:schemeClr val="bg1"/>
                </a:solidFill>
                <a:latin typeface="Microsoft YaHei UI" pitchFamily="34" charset="-122"/>
                <a:ea typeface="Microsoft YaHei UI" pitchFamily="34" charset="-122"/>
                <a:cs typeface="Times New Roman" pitchFamily="18" charset="0"/>
              </a:rPr>
              <a:t>心</a:t>
            </a:r>
            <a:r>
              <a:rPr lang="zh-CN" altLang="en-US" sz="2400" b="1" dirty="0" smtClean="0">
                <a:solidFill>
                  <a:schemeClr val="bg1"/>
                </a:solidFill>
                <a:latin typeface="Microsoft YaHei UI" pitchFamily="34" charset="-122"/>
                <a:ea typeface="Microsoft YaHei UI" pitchFamily="34" charset="-122"/>
                <a:cs typeface="Times New Roman" pitchFamily="18" charset="0"/>
              </a:rPr>
              <a:t>小</a:t>
            </a:r>
            <a:r>
              <a:rPr lang="zh-CN" altLang="en-US" sz="2400" b="1" dirty="0">
                <a:solidFill>
                  <a:schemeClr val="bg1"/>
                </a:solidFill>
                <a:latin typeface="Microsoft YaHei UI" pitchFamily="34" charset="-122"/>
                <a:ea typeface="Microsoft YaHei UI" pitchFamily="34" charset="-122"/>
                <a:cs typeface="Times New Roman" pitchFamily="18" charset="0"/>
              </a:rPr>
              <a:t>姐</a:t>
            </a:r>
            <a:r>
              <a:rPr lang="zh-CN" altLang="en-US" sz="2400" b="1" dirty="0">
                <a:solidFill>
                  <a:srgbClr val="0000FF"/>
                </a:solidFill>
                <a:latin typeface="Microsoft YaHei UI" pitchFamily="34" charset="-122"/>
                <a:ea typeface="Microsoft YaHei UI" pitchFamily="34" charset="-122"/>
                <a:cs typeface="Times New Roman" pitchFamily="18" charset="0"/>
              </a:rPr>
              <a:t> </a:t>
            </a:r>
            <a:r>
              <a:rPr lang="en-US" altLang="zh-CN" sz="2400" b="1" dirty="0" smtClean="0">
                <a:solidFill>
                  <a:srgbClr val="0000FF"/>
                </a:solidFill>
                <a:latin typeface="Microsoft YaHei UI" pitchFamily="34" charset="-122"/>
                <a:ea typeface="Microsoft YaHei UI" pitchFamily="34" charset="-122"/>
                <a:cs typeface="Times New Roman" pitchFamily="18" charset="0"/>
              </a:rPr>
              <a:t>Ms</a:t>
            </a:r>
            <a:r>
              <a:rPr lang="en-US" altLang="zh-CN" sz="2400" b="1" dirty="0">
                <a:solidFill>
                  <a:srgbClr val="0000FF"/>
                </a:solidFill>
                <a:latin typeface="Microsoft YaHei UI" pitchFamily="34" charset="-122"/>
                <a:ea typeface="Microsoft YaHei UI" pitchFamily="34" charset="-122"/>
                <a:cs typeface="Times New Roman" pitchFamily="18" charset="0"/>
              </a:rPr>
              <a:t>. Peggy Wen </a:t>
            </a:r>
            <a:r>
              <a:rPr lang="zh-CN" altLang="en-US" sz="2400" b="1" dirty="0">
                <a:solidFill>
                  <a:srgbClr val="0000FF"/>
                </a:solidFill>
                <a:latin typeface="Microsoft YaHei UI" pitchFamily="34" charset="-122"/>
                <a:ea typeface="Microsoft YaHei UI" pitchFamily="34" charset="-122"/>
                <a:cs typeface="Times New Roman" pitchFamily="18" charset="0"/>
              </a:rPr>
              <a:t>合影</a:t>
            </a:r>
            <a:r>
              <a:rPr lang="en-US" sz="2400" b="1" dirty="0">
                <a:solidFill>
                  <a:srgbClr val="0000FF"/>
                </a:solidFill>
                <a:latin typeface="Microsoft YaHei UI" pitchFamily="34" charset="-122"/>
                <a:ea typeface="Microsoft YaHei UI" pitchFamily="34" charset="-122"/>
                <a:cs typeface="Times New Roman" pitchFamily="18" charset="0"/>
              </a:rPr>
              <a:t/>
            </a:r>
            <a:br>
              <a:rPr lang="en-US" sz="2400" b="1" dirty="0">
                <a:solidFill>
                  <a:srgbClr val="0000FF"/>
                </a:solidFill>
                <a:latin typeface="Microsoft YaHei UI" pitchFamily="34" charset="-122"/>
                <a:ea typeface="Microsoft YaHei UI" pitchFamily="34" charset="-122"/>
                <a:cs typeface="Times New Roman" pitchFamily="18" charset="0"/>
              </a:rPr>
            </a:br>
            <a:r>
              <a:rPr lang="en-US" dirty="0" smtClean="0">
                <a:solidFill>
                  <a:srgbClr val="0000FF"/>
                </a:solidFill>
              </a:rPr>
              <a:t> </a:t>
            </a:r>
            <a:endParaRPr lang="en-US" sz="2400" dirty="0">
              <a:solidFill>
                <a:srgbClr val="0000FF"/>
              </a:solidFill>
            </a:endParaRPr>
          </a:p>
        </p:txBody>
      </p:sp>
      <p:pic>
        <p:nvPicPr>
          <p:cNvPr id="4" name="Content Placeholder 3" descr="C:\Users\New OS\AppData\Local\Netease\MailMaster\view\1\A5241\6-温燕梅女士与球王尼克劳斯在苏格兰皇家银行贵宾活动上合影.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124744"/>
            <a:ext cx="6480720" cy="5256584"/>
          </a:xfrm>
          <a:prstGeom prst="rect">
            <a:avLst/>
          </a:prstGeom>
          <a:noFill/>
          <a:ln>
            <a:noFill/>
          </a:ln>
        </p:spPr>
      </p:pic>
    </p:spTree>
    <p:extLst>
      <p:ext uri="{BB962C8B-B14F-4D97-AF65-F5344CB8AC3E}">
        <p14:creationId xmlns:p14="http://schemas.microsoft.com/office/powerpoint/2010/main" val="149190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424936" cy="6336704"/>
          </a:xfrm>
          <a:solidFill>
            <a:srgbClr val="CCFFCC"/>
          </a:solidFill>
          <a:ln>
            <a:solidFill>
              <a:schemeClr val="accent1"/>
            </a:solidFill>
          </a:ln>
        </p:spPr>
        <p:txBody>
          <a:bodyPr/>
          <a:lstStyle/>
          <a:p>
            <a:pPr algn="l"/>
            <a:r>
              <a:rPr lang="zh-CN" altLang="en-US" sz="3200"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          </a:t>
            </a:r>
            <a:r>
              <a:rPr lang="en-US" altLang="zh-CN" sz="3200"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
            </a:r>
            <a:br>
              <a:rPr lang="en-US" altLang="zh-CN" sz="3200"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br>
            <a:r>
              <a:rPr lang="en-US" altLang="zh-CN" sz="3200" b="1" dirty="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 </a:t>
            </a:r>
            <a:r>
              <a:rPr lang="en-US" altLang="zh-CN" sz="3200"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      </a:t>
            </a:r>
            <a:r>
              <a:rPr lang="zh-CN" altLang="en-US" sz="3200" b="1" dirty="0" smtClean="0">
                <a:solidFill>
                  <a:srgbClr val="0000FF"/>
                </a:solidFill>
                <a:effectLst>
                  <a:outerShdw blurRad="38100" dist="38100" dir="2700000" algn="tl">
                    <a:srgbClr val="000000">
                      <a:alpha val="43137"/>
                    </a:srgbClr>
                  </a:outerShdw>
                </a:effectLst>
                <a:latin typeface="微软雅黑" pitchFamily="34" charset="-122"/>
                <a:ea typeface="微软雅黑" pitchFamily="34" charset="-122"/>
              </a:rPr>
              <a:t>加</a:t>
            </a:r>
            <a:r>
              <a:rPr lang="zh-CN" altLang="en-US" sz="3200" b="1" dirty="0" smtClean="0">
                <a:solidFill>
                  <a:srgbClr val="0000FF"/>
                </a:solidFill>
                <a:effectLst>
                  <a:outerShdw blurRad="38100" dist="38100" dir="2700000" algn="tl">
                    <a:srgbClr val="000000">
                      <a:alpha val="43137"/>
                    </a:srgbClr>
                  </a:outerShdw>
                </a:effectLst>
                <a:latin typeface="微软雅黑" pitchFamily="34" charset="-122"/>
                <a:ea typeface="微软雅黑" pitchFamily="34" charset="-122"/>
              </a:rPr>
              <a:t>州亚凯迪亚浩瀚高中惊人创举？</a:t>
            </a:r>
            <a:r>
              <a:rPr lang="en-US" altLang="zh-CN" sz="2000" b="1" dirty="0" smtClean="0">
                <a:solidFill>
                  <a:srgbClr val="0000FF"/>
                </a:solidFill>
                <a:effectLst>
                  <a:outerShdw blurRad="38100" dist="38100" dir="2700000" algn="tl">
                    <a:srgbClr val="000000">
                      <a:alpha val="43137"/>
                    </a:srgbClr>
                  </a:outerShdw>
                </a:effectLst>
                <a:latin typeface="微软雅黑" pitchFamily="34" charset="-122"/>
                <a:ea typeface="微软雅黑" pitchFamily="34" charset="-122"/>
              </a:rPr>
              <a:t/>
            </a:r>
            <a:br>
              <a:rPr lang="en-US" altLang="zh-CN" sz="2000" b="1" dirty="0" smtClean="0">
                <a:solidFill>
                  <a:srgbClr val="0000FF"/>
                </a:solidFill>
                <a:effectLst>
                  <a:outerShdw blurRad="38100" dist="38100" dir="2700000" algn="tl">
                    <a:srgbClr val="000000">
                      <a:alpha val="43137"/>
                    </a:srgbClr>
                  </a:outerShdw>
                </a:effectLst>
                <a:latin typeface="微软雅黑" pitchFamily="34" charset="-122"/>
                <a:ea typeface="微软雅黑" pitchFamily="34" charset="-122"/>
              </a:rPr>
            </a:br>
            <a:r>
              <a:rPr lang="en-US" altLang="zh-CN" sz="1600"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
            </a:r>
            <a:br>
              <a:rPr lang="en-US" altLang="zh-CN" sz="1600"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br>
            <a:r>
              <a:rPr lang="zh-CN" altLang="en-US" sz="2000" dirty="0" smtClean="0">
                <a:solidFill>
                  <a:schemeClr val="tx1"/>
                </a:solidFill>
                <a:latin typeface="微软雅黑" pitchFamily="34" charset="-122"/>
                <a:ea typeface="微软雅黑" pitchFamily="34" charset="-122"/>
              </a:rPr>
              <a:t>与 </a:t>
            </a:r>
            <a:r>
              <a:rPr lang="en-US" altLang="zh-CN" sz="2000" b="1" dirty="0" smtClean="0">
                <a:solidFill>
                  <a:srgbClr val="0000FF"/>
                </a:solidFill>
                <a:latin typeface="微软雅黑" pitchFamily="34" charset="-122"/>
                <a:ea typeface="微软雅黑" pitchFamily="34" charset="-122"/>
              </a:rPr>
              <a:t>Santa Anita Golf Course </a:t>
            </a:r>
            <a:r>
              <a:rPr lang="zh-CN" altLang="en-US" sz="2000" dirty="0" smtClean="0">
                <a:solidFill>
                  <a:schemeClr val="tx1"/>
                </a:solidFill>
                <a:latin typeface="微软雅黑" pitchFamily="34" charset="-122"/>
                <a:ea typeface="微软雅黑" pitchFamily="34" charset="-122"/>
              </a:rPr>
              <a:t>合作举办</a:t>
            </a:r>
            <a:r>
              <a:rPr lang="zh-CN" altLang="en-US" sz="2000" b="1" dirty="0" smtClean="0">
                <a:solidFill>
                  <a:srgbClr val="0000FF"/>
                </a:solidFill>
                <a:latin typeface="微软雅黑" pitchFamily="34" charset="-122"/>
                <a:ea typeface="微软雅黑" pitchFamily="34" charset="-122"/>
              </a:rPr>
              <a:t>青少年高尔夫种子球手超级训练</a:t>
            </a:r>
            <a:r>
              <a:rPr lang="zh-CN" altLang="en-US" sz="2000" dirty="0" smtClean="0">
                <a:solidFill>
                  <a:schemeClr val="tx1"/>
                </a:solidFill>
                <a:latin typeface="微软雅黑" pitchFamily="34" charset="-122"/>
                <a:ea typeface="微软雅黑" pitchFamily="34" charset="-122"/>
              </a:rPr>
              <a:t>课程。球场</a:t>
            </a:r>
            <a:r>
              <a:rPr lang="en-US" altLang="zh-CN" sz="2000" dirty="0" smtClean="0">
                <a:solidFill>
                  <a:schemeClr val="tx1"/>
                </a:solidFill>
                <a:latin typeface="微软雅黑" pitchFamily="34" charset="-122"/>
                <a:ea typeface="微软雅黑" pitchFamily="34" charset="-122"/>
              </a:rPr>
              <a:t>: </a:t>
            </a:r>
            <a:r>
              <a:rPr lang="en-US" altLang="zh-CN" sz="2000" dirty="0" smtClean="0">
                <a:solidFill>
                  <a:schemeClr val="tx1"/>
                </a:solidFill>
                <a:latin typeface="Arial Narrow" pitchFamily="34" charset="0"/>
                <a:ea typeface="微软雅黑" pitchFamily="34" charset="-122"/>
              </a:rPr>
              <a:t>405 S. Santa Anita Ave, Arcadia, </a:t>
            </a:r>
            <a:r>
              <a:rPr lang="en-US" altLang="zh-CN" sz="2000" dirty="0" err="1" smtClean="0">
                <a:solidFill>
                  <a:schemeClr val="tx1"/>
                </a:solidFill>
                <a:latin typeface="Arial Narrow" pitchFamily="34" charset="0"/>
                <a:ea typeface="微软雅黑" pitchFamily="34" charset="-122"/>
              </a:rPr>
              <a:t>Ca</a:t>
            </a:r>
            <a:r>
              <a:rPr lang="en-US" altLang="zh-CN" sz="2000" dirty="0" smtClean="0">
                <a:solidFill>
                  <a:schemeClr val="tx1"/>
                </a:solidFill>
                <a:latin typeface="Arial Narrow" pitchFamily="34" charset="0"/>
                <a:ea typeface="微软雅黑" pitchFamily="34" charset="-122"/>
              </a:rPr>
              <a:t> 91007.USA) </a:t>
            </a:r>
            <a:r>
              <a:rPr lang="en-US" altLang="zh-CN" sz="2000" dirty="0" smtClean="0">
                <a:solidFill>
                  <a:schemeClr val="tx1"/>
                </a:solidFill>
                <a:latin typeface="微软雅黑" pitchFamily="34" charset="-122"/>
                <a:ea typeface="微软雅黑" pitchFamily="34" charset="-122"/>
              </a:rPr>
              <a:t>.</a:t>
            </a:r>
            <a:r>
              <a:rPr lang="zh-CN" altLang="en-US" sz="2000" dirty="0" smtClean="0">
                <a:solidFill>
                  <a:schemeClr val="tx1"/>
                </a:solidFill>
                <a:latin typeface="微软雅黑" pitchFamily="34" charset="-122"/>
                <a:ea typeface="微软雅黑" pitchFamily="34" charset="-122"/>
              </a:rPr>
              <a:t>学校与球场步行仅</a:t>
            </a:r>
            <a:r>
              <a:rPr lang="en-US" altLang="zh-CN" sz="2000" dirty="0" smtClean="0">
                <a:solidFill>
                  <a:schemeClr val="tx1"/>
                </a:solidFill>
                <a:latin typeface="微软雅黑" pitchFamily="34" charset="-122"/>
                <a:ea typeface="微软雅黑" pitchFamily="34" charset="-122"/>
              </a:rPr>
              <a:t>5</a:t>
            </a:r>
            <a:r>
              <a:rPr lang="zh-CN" altLang="en-US" sz="2000" dirty="0" smtClean="0">
                <a:solidFill>
                  <a:schemeClr val="tx1"/>
                </a:solidFill>
                <a:latin typeface="微软雅黑" pitchFamily="34" charset="-122"/>
                <a:ea typeface="微软雅黑" pitchFamily="34" charset="-122"/>
              </a:rPr>
              <a:t>分钟。此球场为标准</a:t>
            </a:r>
            <a:r>
              <a:rPr lang="en-US" altLang="zh-CN" sz="2000" dirty="0" smtClean="0">
                <a:solidFill>
                  <a:schemeClr val="tx1"/>
                </a:solidFill>
                <a:latin typeface="微软雅黑" pitchFamily="34" charset="-122"/>
                <a:ea typeface="微软雅黑" pitchFamily="34" charset="-122"/>
              </a:rPr>
              <a:t>18</a:t>
            </a:r>
            <a:r>
              <a:rPr lang="zh-CN" altLang="en-US" sz="2000" dirty="0" smtClean="0">
                <a:solidFill>
                  <a:schemeClr val="tx1"/>
                </a:solidFill>
                <a:latin typeface="微软雅黑" pitchFamily="34" charset="-122"/>
                <a:ea typeface="微软雅黑" pitchFamily="34" charset="-122"/>
              </a:rPr>
              <a:t>洞，总杆数</a:t>
            </a:r>
            <a:r>
              <a:rPr lang="en-US" altLang="zh-CN" sz="2000" dirty="0" smtClean="0">
                <a:solidFill>
                  <a:schemeClr val="tx1"/>
                </a:solidFill>
                <a:latin typeface="微软雅黑" pitchFamily="34" charset="-122"/>
                <a:ea typeface="微软雅黑" pitchFamily="34" charset="-122"/>
              </a:rPr>
              <a:t>:71</a:t>
            </a:r>
            <a:r>
              <a:rPr lang="zh-CN" altLang="en-US" sz="2000" dirty="0" smtClean="0">
                <a:solidFill>
                  <a:schemeClr val="tx1"/>
                </a:solidFill>
                <a:latin typeface="微软雅黑" pitchFamily="34" charset="-122"/>
                <a:ea typeface="微软雅黑" pitchFamily="34" charset="-122"/>
              </a:rPr>
              <a:t>， 总长</a:t>
            </a:r>
            <a:r>
              <a:rPr lang="en-US" altLang="zh-CN" sz="2000" dirty="0" smtClean="0">
                <a:solidFill>
                  <a:schemeClr val="tx1"/>
                </a:solidFill>
                <a:latin typeface="微软雅黑" pitchFamily="34" charset="-122"/>
                <a:ea typeface="微软雅黑" pitchFamily="34" charset="-122"/>
              </a:rPr>
              <a:t>:6368</a:t>
            </a:r>
            <a:r>
              <a:rPr lang="zh-CN" altLang="en-US" sz="2000" dirty="0" smtClean="0">
                <a:solidFill>
                  <a:schemeClr val="tx1"/>
                </a:solidFill>
                <a:latin typeface="微软雅黑" pitchFamily="34" charset="-122"/>
                <a:ea typeface="微软雅黑" pitchFamily="34" charset="-122"/>
              </a:rPr>
              <a:t>码，斜坡度</a:t>
            </a:r>
            <a:r>
              <a:rPr lang="en-US" altLang="zh-CN" sz="2000" dirty="0" smtClean="0">
                <a:solidFill>
                  <a:schemeClr val="tx1"/>
                </a:solidFill>
                <a:latin typeface="微软雅黑" pitchFamily="34" charset="-122"/>
                <a:ea typeface="微软雅黑" pitchFamily="34" charset="-122"/>
              </a:rPr>
              <a:t>:122. </a:t>
            </a:r>
            <a:r>
              <a:rPr lang="zh-CN" altLang="en-US" sz="2000" dirty="0" smtClean="0">
                <a:solidFill>
                  <a:schemeClr val="tx1"/>
                </a:solidFill>
                <a:latin typeface="微软雅黑" pitchFamily="34" charset="-122"/>
                <a:ea typeface="微软雅黑" pitchFamily="34" charset="-122"/>
              </a:rPr>
              <a:t>标准率</a:t>
            </a:r>
            <a:r>
              <a:rPr lang="en-US" altLang="zh-CN" sz="2000" dirty="0" smtClean="0">
                <a:solidFill>
                  <a:schemeClr val="tx1"/>
                </a:solidFill>
                <a:latin typeface="微软雅黑" pitchFamily="34" charset="-122"/>
                <a:ea typeface="微软雅黑" pitchFamily="34" charset="-122"/>
              </a:rPr>
              <a:t>:70.4. </a:t>
            </a:r>
            <a:r>
              <a:rPr lang="zh-CN" altLang="en-US" sz="2000" dirty="0" smtClean="0">
                <a:solidFill>
                  <a:schemeClr val="tx1"/>
                </a:solidFill>
                <a:latin typeface="微软雅黑" pitchFamily="34" charset="-122"/>
                <a:ea typeface="微软雅黑" pitchFamily="34" charset="-122"/>
              </a:rPr>
              <a:t>曾为全美最佳球场之一。</a:t>
            </a:r>
            <a:r>
              <a:rPr lang="en-US" altLang="zh-CN" sz="2000" dirty="0" smtClean="0">
                <a:solidFill>
                  <a:schemeClr val="tx1"/>
                </a:solidFill>
                <a:latin typeface="微软雅黑" pitchFamily="34" charset="-122"/>
                <a:ea typeface="微软雅黑" pitchFamily="34" charset="-122"/>
              </a:rPr>
              <a:t/>
            </a:r>
            <a:br>
              <a:rPr lang="en-US" altLang="zh-CN" sz="2000" dirty="0" smtClean="0">
                <a:solidFill>
                  <a:schemeClr val="tx1"/>
                </a:solidFill>
                <a:latin typeface="微软雅黑" pitchFamily="34" charset="-122"/>
                <a:ea typeface="微软雅黑" pitchFamily="34" charset="-122"/>
              </a:rPr>
            </a:br>
            <a:r>
              <a:rPr lang="zh-CN" altLang="en-US" sz="2000" b="1" dirty="0" smtClean="0">
                <a:solidFill>
                  <a:srgbClr val="0000FF"/>
                </a:solidFill>
                <a:latin typeface="微软雅黑" pitchFamily="34" charset="-122"/>
                <a:ea typeface="微软雅黑" pitchFamily="34" charset="-122"/>
              </a:rPr>
              <a:t>美中贸协</a:t>
            </a:r>
            <a:r>
              <a:rPr lang="zh-CN" altLang="en-US" sz="2000" dirty="0" smtClean="0">
                <a:solidFill>
                  <a:schemeClr val="tx1"/>
                </a:solidFill>
                <a:latin typeface="微软雅黑" pitchFamily="34" charset="-122"/>
                <a:ea typeface="微软雅黑" pitchFamily="34" charset="-122"/>
              </a:rPr>
              <a:t>与</a:t>
            </a:r>
            <a:r>
              <a:rPr lang="zh-CN" altLang="en-US" sz="2000" b="1" dirty="0" smtClean="0">
                <a:solidFill>
                  <a:srgbClr val="0000FF"/>
                </a:solidFill>
                <a:latin typeface="微软雅黑" pitchFamily="34" charset="-122"/>
                <a:ea typeface="微软雅黑" pitchFamily="34" charset="-122"/>
              </a:rPr>
              <a:t>浩</a:t>
            </a:r>
            <a:r>
              <a:rPr lang="zh-CN" altLang="en-US" sz="2000" b="1" dirty="0" smtClean="0">
                <a:solidFill>
                  <a:srgbClr val="0000FF"/>
                </a:solidFill>
                <a:latin typeface="微软雅黑" pitchFamily="34" charset="-122"/>
                <a:ea typeface="微软雅黑" pitchFamily="34" charset="-122"/>
              </a:rPr>
              <a:t>瀚高中</a:t>
            </a:r>
            <a:r>
              <a:rPr lang="zh-CN" altLang="en-US" sz="2000" dirty="0" smtClean="0">
                <a:solidFill>
                  <a:schemeClr val="tx1"/>
                </a:solidFill>
                <a:latin typeface="微软雅黑" pitchFamily="34" charset="-122"/>
                <a:ea typeface="微软雅黑" pitchFamily="34" charset="-122"/>
              </a:rPr>
              <a:t>与</a:t>
            </a:r>
            <a:r>
              <a:rPr lang="zh-CN" altLang="en-US" sz="2000" b="1" dirty="0" smtClean="0">
                <a:solidFill>
                  <a:srgbClr val="0000FF"/>
                </a:solidFill>
                <a:latin typeface="微软雅黑" pitchFamily="34" charset="-122"/>
                <a:ea typeface="微软雅黑" pitchFamily="34" charset="-122"/>
              </a:rPr>
              <a:t>球场</a:t>
            </a:r>
            <a:r>
              <a:rPr lang="zh-CN" altLang="en-US" sz="2000" dirty="0" smtClean="0">
                <a:solidFill>
                  <a:schemeClr val="tx1"/>
                </a:solidFill>
                <a:latin typeface="微软雅黑" pitchFamily="34" charset="-122"/>
                <a:ea typeface="微软雅黑" pitchFamily="34" charset="-122"/>
              </a:rPr>
              <a:t>共同聘请专家级教练教导球手从最基本动作开始，须知高尔夫球手最</a:t>
            </a:r>
            <a:r>
              <a:rPr lang="zh-CN" altLang="en-US" sz="2000" dirty="0" smtClean="0">
                <a:solidFill>
                  <a:schemeClr val="tx1"/>
                </a:solidFill>
                <a:latin typeface="微软雅黑" pitchFamily="34" charset="-122"/>
                <a:ea typeface="微软雅黑" pitchFamily="34" charset="-122"/>
              </a:rPr>
              <a:t>好少年</a:t>
            </a:r>
            <a:r>
              <a:rPr lang="zh-CN" altLang="en-US" sz="2000" dirty="0" smtClean="0">
                <a:solidFill>
                  <a:schemeClr val="tx1"/>
                </a:solidFill>
                <a:latin typeface="微软雅黑" pitchFamily="34" charset="-122"/>
                <a:ea typeface="微软雅黑" pitchFamily="34" charset="-122"/>
              </a:rPr>
              <a:t>时期开始训练，骨骼柔软，反应灵敏才有机会成为职业球手或大师级</a:t>
            </a:r>
            <a:r>
              <a:rPr lang="en-US" altLang="zh-CN" sz="2000" dirty="0" smtClean="0">
                <a:solidFill>
                  <a:schemeClr val="tx1"/>
                </a:solidFill>
                <a:latin typeface="微软雅黑" pitchFamily="34" charset="-122"/>
                <a:ea typeface="微软雅黑" pitchFamily="34" charset="-122"/>
              </a:rPr>
              <a:t>(Professional </a:t>
            </a:r>
            <a:r>
              <a:rPr lang="en-US" altLang="zh-CN" sz="2000" dirty="0" smtClean="0">
                <a:solidFill>
                  <a:schemeClr val="tx1"/>
                </a:solidFill>
                <a:latin typeface="微软雅黑" pitchFamily="34" charset="-122"/>
                <a:ea typeface="微软雅黑" pitchFamily="34" charset="-122"/>
              </a:rPr>
              <a:t>Golfer</a:t>
            </a:r>
            <a:r>
              <a:rPr lang="en-US" altLang="zh-CN" sz="2000" dirty="0" smtClean="0">
                <a:solidFill>
                  <a:schemeClr val="tx1"/>
                </a:solidFill>
                <a:latin typeface="微软雅黑" pitchFamily="34" charset="-122"/>
                <a:ea typeface="微软雅黑" pitchFamily="34" charset="-122"/>
              </a:rPr>
              <a:t>)</a:t>
            </a:r>
            <a:r>
              <a:rPr lang="en-US" altLang="zh-CN" sz="2000" dirty="0" smtClean="0">
                <a:solidFill>
                  <a:schemeClr val="tx1"/>
                </a:solidFill>
                <a:latin typeface="微软雅黑" pitchFamily="34" charset="-122"/>
                <a:ea typeface="微软雅黑" pitchFamily="34" charset="-122"/>
              </a:rPr>
              <a:t>,</a:t>
            </a:r>
            <a:r>
              <a:rPr lang="zh-CN" altLang="en-US" sz="2000" dirty="0" smtClean="0">
                <a:solidFill>
                  <a:schemeClr val="tx1"/>
                </a:solidFill>
                <a:latin typeface="微软雅黑" pitchFamily="34" charset="-122"/>
                <a:ea typeface="微软雅黑" pitchFamily="34" charset="-122"/>
              </a:rPr>
              <a:t>高尔夫运动在全世界都是高雅与有教养人士最爱好的运动</a:t>
            </a:r>
            <a:r>
              <a:rPr lang="zh-CN" altLang="en-US" sz="2000" dirty="0" smtClean="0">
                <a:solidFill>
                  <a:schemeClr val="tx1"/>
                </a:solidFill>
                <a:latin typeface="微软雅黑" pitchFamily="34" charset="-122"/>
                <a:ea typeface="微软雅黑" pitchFamily="34" charset="-122"/>
              </a:rPr>
              <a:t>，</a:t>
            </a:r>
            <a:r>
              <a:rPr lang="zh-CN" altLang="en-US" sz="2000" dirty="0">
                <a:solidFill>
                  <a:schemeClr val="tx1"/>
                </a:solidFill>
                <a:latin typeface="微软雅黑" pitchFamily="34" charset="-122"/>
                <a:ea typeface="微软雅黑" pitchFamily="34" charset="-122"/>
              </a:rPr>
              <a:t>现在</a:t>
            </a:r>
            <a:r>
              <a:rPr lang="zh-CN" altLang="en-US" sz="2000" b="1" dirty="0" smtClean="0">
                <a:solidFill>
                  <a:srgbClr val="0000FF"/>
                </a:solidFill>
                <a:latin typeface="微软雅黑" pitchFamily="34" charset="-122"/>
                <a:ea typeface="微软雅黑" pitchFamily="34" charset="-122"/>
              </a:rPr>
              <a:t>已</a:t>
            </a:r>
            <a:r>
              <a:rPr lang="zh-CN" altLang="en-US" sz="2000" b="1" dirty="0" smtClean="0">
                <a:solidFill>
                  <a:srgbClr val="0000FF"/>
                </a:solidFill>
                <a:latin typeface="微软雅黑" pitchFamily="34" charset="-122"/>
                <a:ea typeface="微软雅黑" pitchFamily="34" charset="-122"/>
              </a:rPr>
              <a:t>不再是富人与贵族的专利。</a:t>
            </a:r>
            <a:r>
              <a:rPr lang="en-US" altLang="zh-CN" sz="2000" dirty="0" smtClean="0">
                <a:solidFill>
                  <a:schemeClr val="tx1"/>
                </a:solidFill>
                <a:latin typeface="微软雅黑" pitchFamily="34" charset="-122"/>
                <a:ea typeface="微软雅黑" pitchFamily="34" charset="-122"/>
              </a:rPr>
              <a:t/>
            </a:r>
            <a:br>
              <a:rPr lang="en-US" altLang="zh-CN" sz="2000" dirty="0" smtClean="0">
                <a:solidFill>
                  <a:schemeClr val="tx1"/>
                </a:solidFill>
                <a:latin typeface="微软雅黑" pitchFamily="34" charset="-122"/>
                <a:ea typeface="微软雅黑" pitchFamily="34" charset="-122"/>
              </a:rPr>
            </a:br>
            <a:r>
              <a:rPr lang="zh-CN" altLang="en-US" sz="2000" dirty="0" smtClean="0">
                <a:solidFill>
                  <a:schemeClr val="tx1"/>
                </a:solidFill>
                <a:latin typeface="微软雅黑" pitchFamily="34" charset="-122"/>
                <a:ea typeface="微软雅黑" pitchFamily="34" charset="-122"/>
              </a:rPr>
              <a:t>全球有</a:t>
            </a:r>
            <a:r>
              <a:rPr lang="en-US" altLang="zh-CN" sz="2000" dirty="0" smtClean="0">
                <a:solidFill>
                  <a:schemeClr val="tx1"/>
                </a:solidFill>
                <a:latin typeface="微软雅黑" pitchFamily="34" charset="-122"/>
                <a:ea typeface="微软雅黑" pitchFamily="34" charset="-122"/>
              </a:rPr>
              <a:t>33161</a:t>
            </a:r>
            <a:r>
              <a:rPr lang="zh-CN" altLang="en-US" sz="2000" dirty="0" smtClean="0">
                <a:solidFill>
                  <a:schemeClr val="tx1"/>
                </a:solidFill>
                <a:latin typeface="微软雅黑" pitchFamily="34" charset="-122"/>
                <a:ea typeface="微软雅黑" pitchFamily="34" charset="-122"/>
              </a:rPr>
              <a:t>个球场，北美就有</a:t>
            </a:r>
            <a:r>
              <a:rPr lang="en-US" altLang="zh-CN" sz="2000" dirty="0" smtClean="0">
                <a:solidFill>
                  <a:schemeClr val="tx1"/>
                </a:solidFill>
                <a:latin typeface="微软雅黑" pitchFamily="34" charset="-122"/>
                <a:ea typeface="微软雅黑" pitchFamily="34" charset="-122"/>
              </a:rPr>
              <a:t>17748</a:t>
            </a:r>
            <a:r>
              <a:rPr lang="zh-CN" altLang="en-US" sz="2000" dirty="0" smtClean="0">
                <a:solidFill>
                  <a:schemeClr val="tx1"/>
                </a:solidFill>
                <a:latin typeface="微软雅黑" pitchFamily="34" charset="-122"/>
                <a:ea typeface="微软雅黑" pitchFamily="34" charset="-122"/>
              </a:rPr>
              <a:t>个，而中国只有</a:t>
            </a:r>
            <a:r>
              <a:rPr lang="en-US" altLang="zh-CN" sz="2000" dirty="0" smtClean="0">
                <a:solidFill>
                  <a:schemeClr val="tx1"/>
                </a:solidFill>
                <a:latin typeface="微软雅黑" pitchFamily="34" charset="-122"/>
                <a:ea typeface="微软雅黑" pitchFamily="34" charset="-122"/>
              </a:rPr>
              <a:t>338</a:t>
            </a:r>
            <a:r>
              <a:rPr lang="zh-CN" altLang="en-US" sz="2000" dirty="0" smtClean="0">
                <a:solidFill>
                  <a:schemeClr val="tx1"/>
                </a:solidFill>
                <a:latin typeface="微软雅黑" pitchFamily="34" charset="-122"/>
                <a:ea typeface="微软雅黑" pitchFamily="34" charset="-122"/>
              </a:rPr>
              <a:t>个。而美国的南加州天气终年如春，如果你体力够一年可以打</a:t>
            </a:r>
            <a:r>
              <a:rPr lang="en-US" altLang="zh-CN" sz="2000" dirty="0" smtClean="0">
                <a:solidFill>
                  <a:schemeClr val="tx1"/>
                </a:solidFill>
                <a:latin typeface="微软雅黑" pitchFamily="34" charset="-122"/>
                <a:ea typeface="微软雅黑" pitchFamily="34" charset="-122"/>
              </a:rPr>
              <a:t>330</a:t>
            </a:r>
            <a:r>
              <a:rPr lang="zh-CN" altLang="en-US" sz="2000" dirty="0" smtClean="0">
                <a:solidFill>
                  <a:schemeClr val="tx1"/>
                </a:solidFill>
                <a:latin typeface="微软雅黑" pitchFamily="34" charset="-122"/>
                <a:ea typeface="微软雅黑" pitchFamily="34" charset="-122"/>
              </a:rPr>
              <a:t>场以上。再者奥运会已将高尔夫列为正式的运动比赛项目。</a:t>
            </a:r>
            <a:r>
              <a:rPr lang="en-US" altLang="zh-CN" sz="2000" dirty="0" smtClean="0">
                <a:solidFill>
                  <a:schemeClr val="tx1"/>
                </a:solidFill>
                <a:latin typeface="微软雅黑" pitchFamily="34" charset="-122"/>
                <a:ea typeface="微软雅黑" pitchFamily="34" charset="-122"/>
              </a:rPr>
              <a:t/>
            </a:r>
            <a:br>
              <a:rPr lang="en-US" altLang="zh-CN" sz="2000" dirty="0" smtClean="0">
                <a:solidFill>
                  <a:schemeClr val="tx1"/>
                </a:solidFill>
                <a:latin typeface="微软雅黑" pitchFamily="34" charset="-122"/>
                <a:ea typeface="微软雅黑" pitchFamily="34" charset="-122"/>
              </a:rPr>
            </a:br>
            <a:r>
              <a:rPr lang="zh-CN" altLang="en-US" sz="2000" dirty="0">
                <a:solidFill>
                  <a:schemeClr val="tx1"/>
                </a:solidFill>
                <a:latin typeface="微软雅黑" pitchFamily="34" charset="-122"/>
                <a:ea typeface="微软雅黑" pitchFamily="34" charset="-122"/>
              </a:rPr>
              <a:t>每年</a:t>
            </a:r>
            <a:r>
              <a:rPr lang="en-US" altLang="zh-CN" sz="2000" dirty="0" smtClean="0">
                <a:solidFill>
                  <a:schemeClr val="tx1"/>
                </a:solidFill>
                <a:latin typeface="微软雅黑" pitchFamily="34" charset="-122"/>
                <a:ea typeface="微软雅黑" pitchFamily="34" charset="-122"/>
              </a:rPr>
              <a:t>11</a:t>
            </a:r>
            <a:r>
              <a:rPr lang="zh-CN" altLang="en-US" sz="2000" dirty="0" smtClean="0">
                <a:solidFill>
                  <a:schemeClr val="tx1"/>
                </a:solidFill>
                <a:latin typeface="微软雅黑" pitchFamily="34" charset="-122"/>
                <a:ea typeface="微软雅黑" pitchFamily="34" charset="-122"/>
              </a:rPr>
              <a:t>月中国已走向冬季，除了海南外恐怕已找不到任何地方可以打球。</a:t>
            </a:r>
            <a:r>
              <a:rPr lang="zh-CN" altLang="en-US" sz="2000" b="1" dirty="0" smtClean="0">
                <a:solidFill>
                  <a:srgbClr val="C00000"/>
                </a:solidFill>
                <a:latin typeface="微软雅黑" pitchFamily="34" charset="-122"/>
                <a:ea typeface="微软雅黑" pitchFamily="34" charset="-122"/>
              </a:rPr>
              <a:t>如果你的孩子有天赋又喜欢打球</a:t>
            </a:r>
            <a:r>
              <a:rPr lang="zh-CN" altLang="en-US" sz="2000" dirty="0" smtClean="0">
                <a:solidFill>
                  <a:schemeClr val="tx1"/>
                </a:solidFill>
                <a:latin typeface="微软雅黑" pitchFamily="34" charset="-122"/>
                <a:ea typeface="微软雅黑" pitchFamily="34" charset="-122"/>
              </a:rPr>
              <a:t>，就应该送到洛杉矶的浩瀚高中</a:t>
            </a:r>
            <a:r>
              <a:rPr lang="en-US" altLang="zh-CN" sz="2000" dirty="0" smtClean="0">
                <a:solidFill>
                  <a:srgbClr val="0000FF"/>
                </a:solidFill>
                <a:latin typeface="微软雅黑" pitchFamily="34" charset="-122"/>
                <a:ea typeface="微软雅黑" pitchFamily="34" charset="-122"/>
              </a:rPr>
              <a:t>【</a:t>
            </a:r>
            <a:r>
              <a:rPr lang="zh-CN" altLang="en-US" sz="2000" b="1" dirty="0" smtClean="0">
                <a:solidFill>
                  <a:srgbClr val="0000FF"/>
                </a:solidFill>
                <a:latin typeface="微软雅黑" pitchFamily="34" charset="-122"/>
                <a:ea typeface="微软雅黑" pitchFamily="34" charset="-122"/>
              </a:rPr>
              <a:t>青少年高尔夫球手训练班营</a:t>
            </a:r>
            <a:r>
              <a:rPr lang="en-US" altLang="zh-CN" sz="2000" b="1" dirty="0" smtClean="0">
                <a:solidFill>
                  <a:srgbClr val="0000FF"/>
                </a:solidFill>
                <a:latin typeface="微软雅黑" pitchFamily="34" charset="-122"/>
                <a:ea typeface="微软雅黑" pitchFamily="34" charset="-122"/>
              </a:rPr>
              <a:t>]</a:t>
            </a:r>
            <a:r>
              <a:rPr lang="zh-CN" altLang="en-US" sz="2000" dirty="0" smtClean="0">
                <a:solidFill>
                  <a:schemeClr val="tx1"/>
                </a:solidFill>
                <a:latin typeface="微软雅黑" pitchFamily="34" charset="-122"/>
                <a:ea typeface="微软雅黑" pitchFamily="34" charset="-122"/>
              </a:rPr>
              <a:t>来。你会惊喜价钱一点都不贵，任何中国的中产阶级都可以负荷得起</a:t>
            </a:r>
            <a:r>
              <a:rPr lang="zh-CN" altLang="en-US" sz="2000"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a:t>
            </a:r>
            <a:r>
              <a:rPr lang="en-US" altLang="zh-CN" sz="2000"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t/>
            </a:r>
            <a:br>
              <a:rPr lang="en-US" altLang="zh-CN" sz="2000" b="1" dirty="0" smtClean="0">
                <a:solidFill>
                  <a:schemeClr val="tx1"/>
                </a:solidFill>
                <a:effectLst>
                  <a:outerShdw blurRad="38100" dist="38100" dir="2700000" algn="tl">
                    <a:srgbClr val="000000">
                      <a:alpha val="43137"/>
                    </a:srgbClr>
                  </a:outerShdw>
                </a:effectLst>
                <a:latin typeface="微软雅黑" pitchFamily="34" charset="-122"/>
                <a:ea typeface="微软雅黑" pitchFamily="34" charset="-122"/>
              </a:rPr>
            </a:br>
            <a:r>
              <a:rPr lang="zh-CN" altLang="en-US" sz="2000" b="1" dirty="0" smtClean="0">
                <a:solidFill>
                  <a:schemeClr val="tx1"/>
                </a:solidFill>
                <a:latin typeface="微软雅黑" pitchFamily="34" charset="-122"/>
                <a:ea typeface="微软雅黑" pitchFamily="34" charset="-122"/>
              </a:rPr>
              <a:t>有兴趣者</a:t>
            </a:r>
            <a:r>
              <a:rPr lang="zh-CN" altLang="en-US" sz="2000" b="1" dirty="0" smtClean="0">
                <a:solidFill>
                  <a:schemeClr val="tx1"/>
                </a:solidFill>
                <a:latin typeface="微软雅黑" pitchFamily="34" charset="-122"/>
                <a:ea typeface="微软雅黑" pitchFamily="34" charset="-122"/>
              </a:rPr>
              <a:t>请与在北京的</a:t>
            </a:r>
            <a:r>
              <a:rPr lang="zh-CN" altLang="en-US" sz="2000" b="1" dirty="0" smtClean="0">
                <a:solidFill>
                  <a:srgbClr val="C00000"/>
                </a:solidFill>
                <a:latin typeface="微软雅黑" pitchFamily="34" charset="-122"/>
                <a:ea typeface="微软雅黑" pitchFamily="34" charset="-122"/>
              </a:rPr>
              <a:t>美</a:t>
            </a:r>
            <a:r>
              <a:rPr lang="zh-CN" altLang="en-US" sz="2000" b="1" dirty="0" smtClean="0">
                <a:solidFill>
                  <a:srgbClr val="C00000"/>
                </a:solidFill>
                <a:latin typeface="微软雅黑" pitchFamily="34" charset="-122"/>
                <a:ea typeface="微软雅黑" pitchFamily="34" charset="-122"/>
              </a:rPr>
              <a:t>国金熊高尔夫学院</a:t>
            </a:r>
            <a:r>
              <a:rPr lang="en-US" altLang="zh-CN" sz="2000" b="1" dirty="0" smtClean="0">
                <a:solidFill>
                  <a:srgbClr val="0000FF"/>
                </a:solidFill>
                <a:latin typeface="微软雅黑" pitchFamily="34" charset="-122"/>
                <a:ea typeface="微软雅黑" pitchFamily="34" charset="-122"/>
              </a:rPr>
              <a:t>Golden Bear Golf Academy </a:t>
            </a:r>
            <a:r>
              <a:rPr lang="zh-CN" altLang="en-US" sz="2000" b="1" dirty="0" smtClean="0">
                <a:solidFill>
                  <a:schemeClr val="tx1"/>
                </a:solidFill>
                <a:latin typeface="微软雅黑" pitchFamily="34" charset="-122"/>
                <a:ea typeface="微软雅黑" pitchFamily="34" charset="-122"/>
              </a:rPr>
              <a:t>院</a:t>
            </a:r>
            <a:r>
              <a:rPr lang="zh-CN" altLang="en-US" sz="2000" b="1" dirty="0" smtClean="0">
                <a:solidFill>
                  <a:schemeClr val="tx1"/>
                </a:solidFill>
                <a:latin typeface="微软雅黑" pitchFamily="34" charset="-122"/>
                <a:ea typeface="微软雅黑" pitchFamily="34" charset="-122"/>
              </a:rPr>
              <a:t>长</a:t>
            </a:r>
            <a:r>
              <a:rPr lang="en-US" altLang="zh-CN" sz="2000" b="1" dirty="0" smtClean="0">
                <a:solidFill>
                  <a:schemeClr val="tx1"/>
                </a:solidFill>
                <a:latin typeface="微软雅黑" pitchFamily="34" charset="-122"/>
                <a:ea typeface="微软雅黑" pitchFamily="34" charset="-122"/>
              </a:rPr>
              <a:t>Peggy Wen </a:t>
            </a:r>
            <a:r>
              <a:rPr lang="zh-CN" altLang="en-US" sz="2000" b="1" dirty="0" smtClean="0">
                <a:solidFill>
                  <a:schemeClr val="tx1"/>
                </a:solidFill>
                <a:latin typeface="微软雅黑" pitchFamily="34" charset="-122"/>
                <a:ea typeface="微软雅黑" pitchFamily="34" charset="-122"/>
              </a:rPr>
              <a:t>温</a:t>
            </a:r>
            <a:r>
              <a:rPr lang="zh-CN" altLang="en-US" sz="2000" b="1" dirty="0">
                <a:solidFill>
                  <a:schemeClr val="tx1"/>
                </a:solidFill>
                <a:latin typeface="微软雅黑" pitchFamily="34" charset="-122"/>
                <a:ea typeface="微软雅黑" pitchFamily="34" charset="-122"/>
              </a:rPr>
              <a:t>心</a:t>
            </a:r>
            <a:r>
              <a:rPr lang="zh-CN" altLang="en-US" sz="2000" b="1" dirty="0" smtClean="0">
                <a:solidFill>
                  <a:schemeClr val="tx1"/>
                </a:solidFill>
                <a:latin typeface="微软雅黑" pitchFamily="34" charset="-122"/>
                <a:ea typeface="微软雅黑" pitchFamily="34" charset="-122"/>
              </a:rPr>
              <a:t>小姐联系。</a:t>
            </a:r>
            <a:r>
              <a:rPr lang="zh-CN" altLang="en-US" sz="2000" b="1" dirty="0" smtClean="0">
                <a:solidFill>
                  <a:srgbClr val="0000FF"/>
                </a:solidFill>
                <a:latin typeface="微软雅黑" pitchFamily="34" charset="-122"/>
                <a:ea typeface="微软雅黑" pitchFamily="34" charset="-122"/>
              </a:rPr>
              <a:t>微信号：</a:t>
            </a:r>
            <a:r>
              <a:rPr lang="en-US" altLang="zh-CN" sz="2000" b="1" dirty="0" smtClean="0">
                <a:solidFill>
                  <a:srgbClr val="0000FF"/>
                </a:solidFill>
                <a:latin typeface="Arial Narrow" pitchFamily="34" charset="0"/>
                <a:ea typeface="微软雅黑" pitchFamily="34" charset="-122"/>
              </a:rPr>
              <a:t>IMD13683666912</a:t>
            </a:r>
            <a:r>
              <a:rPr lang="zh-CN" altLang="en-US" sz="2000" b="1" dirty="0" smtClean="0">
                <a:solidFill>
                  <a:srgbClr val="0000FF"/>
                </a:solidFill>
                <a:latin typeface="Arial Narrow" pitchFamily="34" charset="0"/>
                <a:ea typeface="微软雅黑" pitchFamily="34" charset="-122"/>
              </a:rPr>
              <a:t>。  </a:t>
            </a:r>
            <a:r>
              <a:rPr lang="en-US" altLang="zh-CN" sz="2000" b="1" dirty="0" smtClean="0">
                <a:solidFill>
                  <a:schemeClr val="tx1"/>
                </a:solidFill>
                <a:latin typeface="微软雅黑" pitchFamily="34" charset="-122"/>
                <a:ea typeface="微软雅黑" pitchFamily="34" charset="-122"/>
              </a:rPr>
              <a:t/>
            </a:r>
            <a:br>
              <a:rPr lang="en-US" altLang="zh-CN" sz="2000" b="1" dirty="0" smtClean="0">
                <a:solidFill>
                  <a:schemeClr val="tx1"/>
                </a:solidFill>
                <a:latin typeface="微软雅黑" pitchFamily="34" charset="-122"/>
                <a:ea typeface="微软雅黑" pitchFamily="34" charset="-122"/>
              </a:rPr>
            </a:br>
            <a:r>
              <a:rPr lang="zh-CN" altLang="en-US" sz="2000" b="1" dirty="0" smtClean="0">
                <a:solidFill>
                  <a:schemeClr val="tx1"/>
                </a:solidFill>
                <a:latin typeface="微软雅黑" pitchFamily="34" charset="-122"/>
                <a:ea typeface="微软雅黑" pitchFamily="34" charset="-122"/>
              </a:rPr>
              <a:t>中国手机号：</a:t>
            </a:r>
            <a:r>
              <a:rPr lang="en-US" altLang="zh-CN" sz="2000" b="1" dirty="0" smtClean="0">
                <a:solidFill>
                  <a:schemeClr val="tx1"/>
                </a:solidFill>
                <a:latin typeface="微软雅黑" pitchFamily="34" charset="-122"/>
                <a:ea typeface="微软雅黑" pitchFamily="34" charset="-122"/>
              </a:rPr>
              <a:t>13683666912 </a:t>
            </a:r>
            <a:r>
              <a:rPr lang="zh-CN" altLang="en-US" sz="2000" b="1" dirty="0" smtClean="0">
                <a:solidFill>
                  <a:schemeClr val="tx1"/>
                </a:solidFill>
                <a:latin typeface="微软雅黑" pitchFamily="34" charset="-122"/>
                <a:ea typeface="微软雅黑" pitchFamily="34" charset="-122"/>
              </a:rPr>
              <a:t>或 </a:t>
            </a:r>
            <a:r>
              <a:rPr lang="zh-CN" altLang="en-US" sz="2000" b="1" dirty="0" smtClean="0">
                <a:solidFill>
                  <a:srgbClr val="0000FF"/>
                </a:solidFill>
                <a:latin typeface="微软雅黑" pitchFamily="34" charset="-122"/>
                <a:ea typeface="微软雅黑" pitchFamily="34" charset="-122"/>
              </a:rPr>
              <a:t>美中贸易协会微信</a:t>
            </a:r>
            <a:r>
              <a:rPr lang="zh-CN" altLang="en-US" sz="2000" b="1" dirty="0">
                <a:solidFill>
                  <a:srgbClr val="0000FF"/>
                </a:solidFill>
                <a:latin typeface="微软雅黑" pitchFamily="34" charset="-122"/>
                <a:ea typeface="微软雅黑" pitchFamily="34" charset="-122"/>
              </a:rPr>
              <a:t>号</a:t>
            </a:r>
            <a:r>
              <a:rPr lang="zh-CN" altLang="en-US" sz="2000" b="1" dirty="0" smtClean="0">
                <a:solidFill>
                  <a:srgbClr val="0000FF"/>
                </a:solidFill>
                <a:latin typeface="微软雅黑" pitchFamily="34" charset="-122"/>
                <a:ea typeface="微软雅黑" pitchFamily="34" charset="-122"/>
              </a:rPr>
              <a:t>：</a:t>
            </a:r>
            <a:r>
              <a:rPr lang="en-US" altLang="zh-CN" sz="2000" b="1" dirty="0" smtClean="0">
                <a:solidFill>
                  <a:srgbClr val="0000FF"/>
                </a:solidFill>
                <a:latin typeface="微软雅黑" pitchFamily="34" charset="-122"/>
                <a:ea typeface="微软雅黑" pitchFamily="34" charset="-122"/>
              </a:rPr>
              <a:t>usea7seas</a:t>
            </a:r>
            <a:r>
              <a:rPr lang="en-US" sz="2000" b="1" dirty="0" smtClean="0">
                <a:solidFill>
                  <a:srgbClr val="0000FF"/>
                </a:solidFill>
                <a:effectLst>
                  <a:outerShdw blurRad="38100" dist="38100" dir="2700000" algn="tl">
                    <a:srgbClr val="000000">
                      <a:alpha val="43137"/>
                    </a:srgbClr>
                  </a:outerShdw>
                </a:effectLst>
              </a:rPr>
              <a:t/>
            </a:r>
            <a:br>
              <a:rPr lang="en-US" sz="2000" b="1" dirty="0" smtClean="0">
                <a:solidFill>
                  <a:srgbClr val="0000FF"/>
                </a:solidFill>
                <a:effectLst>
                  <a:outerShdw blurRad="38100" dist="38100" dir="2700000" algn="tl">
                    <a:srgbClr val="000000">
                      <a:alpha val="43137"/>
                    </a:srgbClr>
                  </a:outerShdw>
                </a:effectLst>
              </a:rPr>
            </a:br>
            <a:endParaRPr lang="en-US" sz="2000" dirty="0">
              <a:solidFill>
                <a:srgbClr val="0000FF"/>
              </a:solidFill>
            </a:endParaRPr>
          </a:p>
        </p:txBody>
      </p:sp>
    </p:spTree>
    <p:extLst>
      <p:ext uri="{BB962C8B-B14F-4D97-AF65-F5344CB8AC3E}">
        <p14:creationId xmlns:p14="http://schemas.microsoft.com/office/powerpoint/2010/main" val="18089674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subTitle" idx="1"/>
          </p:nvPr>
        </p:nvSpPr>
        <p:spPr>
          <a:xfrm>
            <a:off x="971550" y="1557338"/>
            <a:ext cx="7128842" cy="1295400"/>
          </a:xfrm>
        </p:spPr>
        <p:txBody>
          <a:bodyPr/>
          <a:lstStyle/>
          <a:p>
            <a:pPr algn="l" eaLnBrk="1" hangingPunct="1">
              <a:buFontTx/>
              <a:buChar char="•"/>
            </a:pPr>
            <a:r>
              <a:rPr lang="en-US" altLang="zh-CN" sz="2400" smtClean="0"/>
              <a:t>     </a:t>
            </a:r>
          </a:p>
        </p:txBody>
      </p:sp>
      <p:sp>
        <p:nvSpPr>
          <p:cNvPr id="12291" name="Rectangle 6"/>
          <p:cNvSpPr>
            <a:spLocks noChangeArrowheads="1"/>
          </p:cNvSpPr>
          <p:nvPr/>
        </p:nvSpPr>
        <p:spPr bwMode="auto">
          <a:xfrm>
            <a:off x="900113" y="531812"/>
            <a:ext cx="7200279"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2800" b="1" dirty="0" smtClean="0">
                <a:solidFill>
                  <a:srgbClr val="0000FF"/>
                </a:solidFill>
                <a:latin typeface="微软雅黑" pitchFamily="34" charset="-122"/>
                <a:ea typeface="微软雅黑" pitchFamily="34" charset="-122"/>
              </a:rPr>
              <a:t>美中贸易协会推</a:t>
            </a:r>
            <a:r>
              <a:rPr lang="zh-CN" altLang="en-US" sz="2800" b="1" dirty="0">
                <a:solidFill>
                  <a:srgbClr val="0000FF"/>
                </a:solidFill>
                <a:latin typeface="微软雅黑" pitchFamily="34" charset="-122"/>
                <a:ea typeface="微软雅黑" pitchFamily="34" charset="-122"/>
              </a:rPr>
              <a:t>出留学美国中学的直通车</a:t>
            </a:r>
          </a:p>
        </p:txBody>
      </p:sp>
      <p:sp>
        <p:nvSpPr>
          <p:cNvPr id="12292" name="Rectangle 8"/>
          <p:cNvSpPr>
            <a:spLocks noChangeArrowheads="1"/>
          </p:cNvSpPr>
          <p:nvPr/>
        </p:nvSpPr>
        <p:spPr bwMode="auto">
          <a:xfrm>
            <a:off x="1115615" y="3573464"/>
            <a:ext cx="2951559" cy="20553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3" name="Rectangle 17"/>
          <p:cNvSpPr>
            <a:spLocks noChangeArrowheads="1"/>
          </p:cNvSpPr>
          <p:nvPr/>
        </p:nvSpPr>
        <p:spPr bwMode="auto">
          <a:xfrm>
            <a:off x="0" y="2301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294" name="Rectangle 18"/>
          <p:cNvSpPr>
            <a:spLocks noChangeArrowheads="1"/>
          </p:cNvSpPr>
          <p:nvPr/>
        </p:nvSpPr>
        <p:spPr bwMode="auto">
          <a:xfrm>
            <a:off x="1115614" y="181500"/>
            <a:ext cx="7416826" cy="3416320"/>
          </a:xfrm>
          <a:prstGeom prst="rect">
            <a:avLst/>
          </a:prstGeom>
          <a:solidFill>
            <a:srgbClr val="CCFF99"/>
          </a:solidFill>
          <a:ln>
            <a:noFill/>
          </a:ln>
          <a:effectLst/>
          <a:extLst/>
        </p:spPr>
        <p:txBody>
          <a:bodyPr wrap="square" anchor="ctr">
            <a:spAutoFit/>
          </a:bodyPr>
          <a:lstStyle/>
          <a:p>
            <a:pPr indent="114300" algn="ctr">
              <a:tabLst>
                <a:tab pos="457200" algn="l"/>
              </a:tabLst>
            </a:pPr>
            <a:r>
              <a:rPr lang="zh-CN" altLang="en-US" sz="4000" b="1" dirty="0">
                <a:solidFill>
                  <a:srgbClr val="0000FF"/>
                </a:solidFill>
                <a:latin typeface="微软雅黑" pitchFamily="34" charset="-122"/>
                <a:ea typeface="微软雅黑" pitchFamily="34" charset="-122"/>
              </a:rPr>
              <a:t>美国加州亚凯迪亚浩翰高中</a:t>
            </a:r>
          </a:p>
          <a:p>
            <a:pPr indent="114300" algn="ctr">
              <a:tabLst>
                <a:tab pos="457200" algn="l"/>
              </a:tabLst>
            </a:pPr>
            <a:endParaRPr lang="en-US" altLang="zh-CN" b="1" dirty="0" smtClean="0">
              <a:solidFill>
                <a:srgbClr val="FF0066"/>
              </a:solidFill>
              <a:latin typeface="微软雅黑" pitchFamily="34" charset="-122"/>
              <a:ea typeface="微软雅黑" pitchFamily="34" charset="-122"/>
              <a:cs typeface="宋体" pitchFamily="2" charset="-122"/>
            </a:endParaRPr>
          </a:p>
          <a:p>
            <a:pPr indent="114300" algn="ctr">
              <a:tabLst>
                <a:tab pos="457200" algn="l"/>
              </a:tabLst>
            </a:pPr>
            <a:r>
              <a:rPr lang="zh-CN" altLang="en-US" b="1" dirty="0" smtClean="0">
                <a:solidFill>
                  <a:srgbClr val="FF0066"/>
                </a:solidFill>
                <a:latin typeface="微软雅黑" pitchFamily="34" charset="-122"/>
                <a:ea typeface="微软雅黑" pitchFamily="34" charset="-122"/>
                <a:cs typeface="宋体" pitchFamily="2" charset="-122"/>
              </a:rPr>
              <a:t>想</a:t>
            </a:r>
            <a:r>
              <a:rPr lang="zh-CN" altLang="en-US" b="1" dirty="0">
                <a:solidFill>
                  <a:srgbClr val="FF0066"/>
                </a:solidFill>
                <a:latin typeface="微软雅黑" pitchFamily="34" charset="-122"/>
                <a:ea typeface="微软雅黑" pitchFamily="34" charset="-122"/>
                <a:cs typeface="宋体" pitchFamily="2" charset="-122"/>
              </a:rPr>
              <a:t>进美国好的大学，最好先上美国好的中</a:t>
            </a:r>
            <a:r>
              <a:rPr lang="zh-CN" altLang="en-US" b="1" dirty="0" smtClean="0">
                <a:solidFill>
                  <a:srgbClr val="FF0066"/>
                </a:solidFill>
                <a:latin typeface="微软雅黑" pitchFamily="34" charset="-122"/>
                <a:ea typeface="微软雅黑" pitchFamily="34" charset="-122"/>
                <a:cs typeface="宋体" pitchFamily="2" charset="-122"/>
              </a:rPr>
              <a:t>学</a:t>
            </a:r>
            <a:endParaRPr lang="en-US" altLang="zh-CN" b="1" dirty="0">
              <a:solidFill>
                <a:srgbClr val="FF0066"/>
              </a:solidFill>
              <a:latin typeface="微软雅黑" pitchFamily="34" charset="-122"/>
              <a:ea typeface="微软雅黑" pitchFamily="34" charset="-122"/>
              <a:cs typeface="宋体" pitchFamily="2" charset="-122"/>
            </a:endParaRPr>
          </a:p>
          <a:p>
            <a:pPr indent="114300" algn="ctr">
              <a:tabLst>
                <a:tab pos="457200" algn="l"/>
              </a:tabLst>
            </a:pPr>
            <a:endParaRPr lang="en-US" altLang="zh-CN" sz="2000" b="1" dirty="0" smtClean="0">
              <a:solidFill>
                <a:srgbClr val="3366FF"/>
              </a:solidFill>
              <a:latin typeface="微软雅黑" pitchFamily="34" charset="-122"/>
              <a:ea typeface="微软雅黑" pitchFamily="34" charset="-122"/>
              <a:cs typeface="宋体" pitchFamily="2" charset="-122"/>
            </a:endParaRPr>
          </a:p>
          <a:p>
            <a:pPr indent="114300" algn="ctr">
              <a:tabLst>
                <a:tab pos="457200" algn="l"/>
              </a:tabLst>
            </a:pPr>
            <a:r>
              <a:rPr lang="zh-CN" altLang="en-US" sz="2000" b="1" dirty="0" smtClean="0">
                <a:latin typeface="微软雅黑" pitchFamily="34" charset="-122"/>
                <a:ea typeface="微软雅黑" pitchFamily="34" charset="-122"/>
                <a:cs typeface="宋体" pitchFamily="2" charset="-122"/>
              </a:rPr>
              <a:t>参</a:t>
            </a:r>
            <a:r>
              <a:rPr lang="zh-CN" altLang="en-US" sz="2000" b="1" dirty="0">
                <a:latin typeface="微软雅黑" pitchFamily="34" charset="-122"/>
                <a:ea typeface="微软雅黑" pitchFamily="34" charset="-122"/>
                <a:cs typeface="宋体" pitchFamily="2" charset="-122"/>
              </a:rPr>
              <a:t>加浩瀚中学国际学生</a:t>
            </a:r>
            <a:r>
              <a:rPr lang="en-US" altLang="zh-CN" sz="1800" b="1" dirty="0">
                <a:latin typeface="微软雅黑" pitchFamily="34" charset="-122"/>
                <a:ea typeface="微软雅黑" pitchFamily="34" charset="-122"/>
                <a:cs typeface="宋体" pitchFamily="2" charset="-122"/>
              </a:rPr>
              <a:t>(ESL)</a:t>
            </a:r>
            <a:r>
              <a:rPr lang="zh-CN" altLang="en-US" sz="2000" b="1" dirty="0">
                <a:latin typeface="微软雅黑" pitchFamily="34" charset="-122"/>
                <a:ea typeface="微软雅黑" pitchFamily="34" charset="-122"/>
                <a:cs typeface="宋体" pitchFamily="2" charset="-122"/>
              </a:rPr>
              <a:t>计划</a:t>
            </a:r>
            <a:r>
              <a:rPr lang="en-US" altLang="zh-CN" sz="2000" b="1" dirty="0">
                <a:latin typeface="微软雅黑" pitchFamily="34" charset="-122"/>
                <a:ea typeface="微软雅黑" pitchFamily="34" charset="-122"/>
                <a:cs typeface="宋体" pitchFamily="2" charset="-122"/>
              </a:rPr>
              <a:t>, </a:t>
            </a:r>
            <a:r>
              <a:rPr lang="zh-CN" altLang="en-US" sz="2000" b="1" dirty="0">
                <a:latin typeface="微软雅黑" pitchFamily="34" charset="-122"/>
                <a:ea typeface="微软雅黑" pitchFamily="34" charset="-122"/>
                <a:cs typeface="宋体" pitchFamily="2" charset="-122"/>
              </a:rPr>
              <a:t>必须符合以下基本要求</a:t>
            </a:r>
            <a:r>
              <a:rPr lang="en-US" altLang="zh-CN" sz="2000" b="1" dirty="0" smtClean="0">
                <a:latin typeface="微软雅黑" pitchFamily="34" charset="-122"/>
                <a:ea typeface="微软雅黑" pitchFamily="34" charset="-122"/>
                <a:cs typeface="宋体" pitchFamily="2" charset="-122"/>
              </a:rPr>
              <a:t>:  </a:t>
            </a:r>
          </a:p>
          <a:p>
            <a:pPr indent="114300" algn="ctr">
              <a:tabLst>
                <a:tab pos="457200" algn="l"/>
              </a:tabLst>
            </a:pPr>
            <a:r>
              <a:rPr lang="zh-CN" altLang="en-US" sz="2000" b="1" dirty="0" smtClean="0">
                <a:solidFill>
                  <a:srgbClr val="002060"/>
                </a:solidFill>
                <a:latin typeface="微软雅黑" pitchFamily="34" charset="-122"/>
                <a:ea typeface="微软雅黑" pitchFamily="34" charset="-122"/>
                <a:cs typeface="宋体" pitchFamily="2" charset="-122"/>
              </a:rPr>
              <a:t> 正</a:t>
            </a:r>
            <a:r>
              <a:rPr lang="zh-CN" altLang="en-US" sz="2000" b="1" dirty="0">
                <a:solidFill>
                  <a:srgbClr val="002060"/>
                </a:solidFill>
                <a:latin typeface="微软雅黑" pitchFamily="34" charset="-122"/>
                <a:ea typeface="微软雅黑" pitchFamily="34" charset="-122"/>
                <a:cs typeface="宋体" pitchFamily="2" charset="-122"/>
              </a:rPr>
              <a:t>式学期以</a:t>
            </a:r>
            <a:r>
              <a:rPr lang="en-US" altLang="zh-CN" sz="2000" b="1" dirty="0">
                <a:solidFill>
                  <a:srgbClr val="002060"/>
                </a:solidFill>
                <a:latin typeface="微软雅黑" pitchFamily="34" charset="-122"/>
                <a:ea typeface="微软雅黑" pitchFamily="34" charset="-122"/>
                <a:cs typeface="宋体" pitchFamily="2" charset="-122"/>
              </a:rPr>
              <a:t>4.0</a:t>
            </a:r>
            <a:r>
              <a:rPr lang="zh-CN" altLang="en-US" sz="2000" b="1" dirty="0">
                <a:solidFill>
                  <a:srgbClr val="002060"/>
                </a:solidFill>
                <a:latin typeface="微软雅黑" pitchFamily="34" charset="-122"/>
                <a:ea typeface="微软雅黑" pitchFamily="34" charset="-122"/>
                <a:cs typeface="宋体" pitchFamily="2" charset="-122"/>
              </a:rPr>
              <a:t>为标准</a:t>
            </a:r>
            <a:r>
              <a:rPr lang="en-US" altLang="zh-CN" sz="2000" b="1" dirty="0">
                <a:solidFill>
                  <a:srgbClr val="002060"/>
                </a:solidFill>
                <a:latin typeface="微软雅黑" pitchFamily="34" charset="-122"/>
                <a:ea typeface="微软雅黑" pitchFamily="34" charset="-122"/>
                <a:cs typeface="宋体" pitchFamily="2" charset="-122"/>
              </a:rPr>
              <a:t>,</a:t>
            </a:r>
            <a:r>
              <a:rPr lang="zh-CN" altLang="en-US" sz="2000" b="1" dirty="0">
                <a:solidFill>
                  <a:srgbClr val="002060"/>
                </a:solidFill>
                <a:latin typeface="微软雅黑" pitchFamily="34" charset="-122"/>
                <a:ea typeface="微软雅黑" pitchFamily="34" charset="-122"/>
                <a:cs typeface="宋体" pitchFamily="2" charset="-122"/>
              </a:rPr>
              <a:t>你原来学校的平均分数</a:t>
            </a:r>
            <a:r>
              <a:rPr lang="en-US" altLang="zh-CN" sz="2000" b="1" dirty="0">
                <a:solidFill>
                  <a:srgbClr val="002060"/>
                </a:solidFill>
                <a:latin typeface="微软雅黑" pitchFamily="34" charset="-122"/>
                <a:ea typeface="微软雅黑" pitchFamily="34" charset="-122"/>
                <a:cs typeface="宋体" pitchFamily="2" charset="-122"/>
              </a:rPr>
              <a:t>(GPA</a:t>
            </a:r>
            <a:r>
              <a:rPr lang="zh-CN" altLang="en-US" sz="2000" b="1" dirty="0">
                <a:solidFill>
                  <a:srgbClr val="002060"/>
                </a:solidFill>
                <a:latin typeface="微软雅黑" pitchFamily="34" charset="-122"/>
                <a:ea typeface="微软雅黑" pitchFamily="34" charset="-122"/>
                <a:cs typeface="宋体" pitchFamily="2" charset="-122"/>
              </a:rPr>
              <a:t>必须达 </a:t>
            </a:r>
          </a:p>
          <a:p>
            <a:pPr indent="114300">
              <a:tabLst>
                <a:tab pos="457200" algn="l"/>
              </a:tabLst>
            </a:pPr>
            <a:r>
              <a:rPr lang="zh-CN" altLang="en-US" sz="2000" b="1" dirty="0">
                <a:solidFill>
                  <a:srgbClr val="002060"/>
                </a:solidFill>
                <a:latin typeface="微软雅黑" pitchFamily="34" charset="-122"/>
                <a:ea typeface="微软雅黑" pitchFamily="34" charset="-122"/>
                <a:cs typeface="宋体" pitchFamily="2" charset="-122"/>
              </a:rPr>
              <a:t> </a:t>
            </a:r>
            <a:r>
              <a:rPr lang="zh-CN" altLang="en-US" sz="2000" b="1" dirty="0" smtClean="0">
                <a:solidFill>
                  <a:srgbClr val="002060"/>
                </a:solidFill>
                <a:latin typeface="微软雅黑" pitchFamily="34" charset="-122"/>
                <a:ea typeface="微软雅黑" pitchFamily="34" charset="-122"/>
                <a:cs typeface="宋体" pitchFamily="2" charset="-122"/>
              </a:rPr>
              <a:t> 到</a:t>
            </a:r>
            <a:r>
              <a:rPr lang="en-US" altLang="zh-CN" sz="2000" b="1" dirty="0">
                <a:solidFill>
                  <a:srgbClr val="002060"/>
                </a:solidFill>
                <a:latin typeface="微软雅黑" pitchFamily="34" charset="-122"/>
                <a:ea typeface="微软雅黑" pitchFamily="34" charset="-122"/>
                <a:cs typeface="宋体" pitchFamily="2" charset="-122"/>
              </a:rPr>
              <a:t>2.5 </a:t>
            </a:r>
            <a:r>
              <a:rPr lang="zh-CN" altLang="en-US" sz="2000" b="1" dirty="0">
                <a:solidFill>
                  <a:srgbClr val="002060"/>
                </a:solidFill>
                <a:latin typeface="微软雅黑" pitchFamily="34" charset="-122"/>
                <a:ea typeface="微软雅黑" pitchFamily="34" charset="-122"/>
                <a:cs typeface="宋体" pitchFamily="2" charset="-122"/>
              </a:rPr>
              <a:t>以上</a:t>
            </a:r>
            <a:r>
              <a:rPr lang="en-US" altLang="zh-CN" sz="2000" b="1" dirty="0">
                <a:solidFill>
                  <a:srgbClr val="002060"/>
                </a:solidFill>
                <a:latin typeface="微软雅黑" pitchFamily="34" charset="-122"/>
                <a:ea typeface="微软雅黑" pitchFamily="34" charset="-122"/>
                <a:cs typeface="宋体" pitchFamily="2" charset="-122"/>
              </a:rPr>
              <a:t>) </a:t>
            </a:r>
            <a:r>
              <a:rPr lang="zh-CN" altLang="en-US" sz="2000" b="1" dirty="0">
                <a:solidFill>
                  <a:srgbClr val="002060"/>
                </a:solidFill>
                <a:latin typeface="微软雅黑" pitchFamily="34" charset="-122"/>
                <a:ea typeface="微软雅黑" pitchFamily="34" charset="-122"/>
                <a:cs typeface="宋体" pitchFamily="2" charset="-122"/>
              </a:rPr>
              <a:t>对于夏季和冬季之转学生仅限</a:t>
            </a:r>
            <a:r>
              <a:rPr lang="en-US" altLang="zh-CN" sz="2000" b="1" dirty="0">
                <a:solidFill>
                  <a:srgbClr val="002060"/>
                </a:solidFill>
                <a:latin typeface="微软雅黑" pitchFamily="34" charset="-122"/>
                <a:ea typeface="微软雅黑" pitchFamily="34" charset="-122"/>
                <a:cs typeface="宋体" pitchFamily="2" charset="-122"/>
              </a:rPr>
              <a:t>9</a:t>
            </a:r>
            <a:r>
              <a:rPr lang="zh-CN" altLang="en-US" sz="2000" b="1" dirty="0">
                <a:solidFill>
                  <a:srgbClr val="002060"/>
                </a:solidFill>
                <a:latin typeface="微软雅黑" pitchFamily="34" charset="-122"/>
                <a:ea typeface="微软雅黑" pitchFamily="34" charset="-122"/>
                <a:cs typeface="宋体" pitchFamily="2" charset="-122"/>
              </a:rPr>
              <a:t>年级到</a:t>
            </a:r>
            <a:r>
              <a:rPr lang="en-US" altLang="zh-CN" sz="2000" b="1" dirty="0" smtClean="0">
                <a:solidFill>
                  <a:srgbClr val="002060"/>
                </a:solidFill>
                <a:latin typeface="微软雅黑" pitchFamily="34" charset="-122"/>
                <a:ea typeface="微软雅黑" pitchFamily="34" charset="-122"/>
                <a:cs typeface="宋体" pitchFamily="2" charset="-122"/>
              </a:rPr>
              <a:t>11</a:t>
            </a:r>
            <a:r>
              <a:rPr lang="zh-CN" altLang="en-US" sz="2000" b="1" dirty="0" smtClean="0">
                <a:solidFill>
                  <a:srgbClr val="002060"/>
                </a:solidFill>
                <a:latin typeface="微软雅黑" pitchFamily="34" charset="-122"/>
                <a:ea typeface="微软雅黑" pitchFamily="34" charset="-122"/>
                <a:cs typeface="宋体" pitchFamily="2" charset="-122"/>
              </a:rPr>
              <a:t>年级。</a:t>
            </a:r>
            <a:endParaRPr lang="en-US" altLang="zh-CN" sz="2000" b="1" dirty="0" smtClean="0">
              <a:solidFill>
                <a:srgbClr val="002060"/>
              </a:solidFill>
              <a:latin typeface="微软雅黑" pitchFamily="34" charset="-122"/>
              <a:ea typeface="微软雅黑" pitchFamily="34" charset="-122"/>
              <a:cs typeface="宋体" pitchFamily="2" charset="-122"/>
            </a:endParaRPr>
          </a:p>
          <a:p>
            <a:pPr indent="114300">
              <a:tabLst>
                <a:tab pos="457200" algn="l"/>
              </a:tabLst>
            </a:pPr>
            <a:r>
              <a:rPr lang="zh-CN" altLang="en-US" sz="2000" b="1" dirty="0" smtClean="0">
                <a:solidFill>
                  <a:srgbClr val="002060"/>
                </a:solidFill>
                <a:latin typeface="微软雅黑" pitchFamily="34" charset="-122"/>
                <a:ea typeface="微软雅黑" pitchFamily="34" charset="-122"/>
                <a:cs typeface="宋体" pitchFamily="2" charset="-122"/>
              </a:rPr>
              <a:t>  参</a:t>
            </a:r>
            <a:r>
              <a:rPr lang="zh-CN" altLang="en-US" sz="2000" b="1" dirty="0">
                <a:solidFill>
                  <a:srgbClr val="002060"/>
                </a:solidFill>
                <a:latin typeface="微软雅黑" pitchFamily="34" charset="-122"/>
                <a:ea typeface="微软雅黑" pitchFamily="34" charset="-122"/>
                <a:cs typeface="宋体" pitchFamily="2" charset="-122"/>
              </a:rPr>
              <a:t>加夏季加强课程必须达到 </a:t>
            </a:r>
            <a:r>
              <a:rPr lang="en-US" altLang="zh-CN" sz="2000" b="1" dirty="0">
                <a:solidFill>
                  <a:srgbClr val="002060"/>
                </a:solidFill>
                <a:latin typeface="微软雅黑" pitchFamily="34" charset="-122"/>
                <a:ea typeface="微软雅黑" pitchFamily="34" charset="-122"/>
                <a:cs typeface="宋体" pitchFamily="2" charset="-122"/>
              </a:rPr>
              <a:t>2.0 </a:t>
            </a:r>
            <a:r>
              <a:rPr lang="zh-CN" altLang="en-US" sz="2000" b="1" dirty="0">
                <a:solidFill>
                  <a:srgbClr val="002060"/>
                </a:solidFill>
                <a:latin typeface="微软雅黑" pitchFamily="34" charset="-122"/>
                <a:ea typeface="微软雅黑" pitchFamily="34" charset="-122"/>
                <a:cs typeface="宋体" pitchFamily="2" charset="-122"/>
              </a:rPr>
              <a:t>以上才准予入学</a:t>
            </a:r>
            <a:r>
              <a:rPr lang="en-US" altLang="zh-CN" sz="2000" b="1" dirty="0">
                <a:solidFill>
                  <a:srgbClr val="002060"/>
                </a:solidFill>
                <a:latin typeface="微软雅黑" pitchFamily="34" charset="-122"/>
                <a:ea typeface="微软雅黑" pitchFamily="34" charset="-122"/>
                <a:cs typeface="宋体" pitchFamily="2" charset="-122"/>
              </a:rPr>
              <a:t>.</a:t>
            </a:r>
            <a:r>
              <a:rPr lang="en-US" altLang="zh-CN" b="1" dirty="0">
                <a:solidFill>
                  <a:srgbClr val="002060"/>
                </a:solidFill>
                <a:latin typeface="微软雅黑" pitchFamily="34" charset="-122"/>
                <a:ea typeface="微软雅黑" pitchFamily="34" charset="-122"/>
                <a:cs typeface="宋体" pitchFamily="2" charset="-122"/>
              </a:rPr>
              <a:t> </a:t>
            </a:r>
          </a:p>
          <a:p>
            <a:pPr indent="114300" algn="ctr">
              <a:tabLst>
                <a:tab pos="457200" algn="l"/>
              </a:tabLst>
            </a:pPr>
            <a:endParaRPr lang="en-US" altLang="zh-CN" b="1" dirty="0">
              <a:latin typeface="新宋体" pitchFamily="49" charset="-122"/>
              <a:ea typeface="新宋体" pitchFamily="49" charset="-122"/>
              <a:cs typeface="宋体" pitchFamily="2" charset="-122"/>
            </a:endParaRPr>
          </a:p>
        </p:txBody>
      </p:sp>
      <p:pic>
        <p:nvPicPr>
          <p:cNvPr id="12295" name="Picture 24" descr="top_compa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4" y="3597820"/>
            <a:ext cx="2100514" cy="202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25"/>
          <p:cNvSpPr>
            <a:spLocks noChangeArrowheads="1"/>
          </p:cNvSpPr>
          <p:nvPr/>
        </p:nvSpPr>
        <p:spPr bwMode="auto">
          <a:xfrm>
            <a:off x="5148064" y="3719049"/>
            <a:ext cx="3384376" cy="2000548"/>
          </a:xfrm>
          <a:prstGeom prst="rect">
            <a:avLst/>
          </a:prstGeom>
          <a:solidFill>
            <a:srgbClr val="0000FF"/>
          </a:solidFill>
          <a:ln>
            <a:noFill/>
          </a:ln>
          <a:effectLst/>
          <a:extLst/>
        </p:spPr>
        <p:txBody>
          <a:bodyPr wrap="square" anchor="ctr">
            <a:spAutoFit/>
          </a:bodyPr>
          <a:lstStyle/>
          <a:p>
            <a:r>
              <a:rPr lang="zh-CN" altLang="en-US" sz="2000" dirty="0">
                <a:solidFill>
                  <a:schemeClr val="bg1"/>
                </a:solidFill>
                <a:latin typeface="微软雅黑" pitchFamily="34" charset="-122"/>
                <a:ea typeface="微软雅黑" pitchFamily="34" charset="-122"/>
              </a:rPr>
              <a:t>美国加</a:t>
            </a:r>
            <a:r>
              <a:rPr lang="zh-CN" altLang="en-US" sz="2000" dirty="0" smtClean="0">
                <a:solidFill>
                  <a:schemeClr val="bg1"/>
                </a:solidFill>
                <a:latin typeface="微软雅黑" pitchFamily="34" charset="-122"/>
                <a:ea typeface="微软雅黑" pitchFamily="34" charset="-122"/>
              </a:rPr>
              <a:t>州</a:t>
            </a:r>
            <a:r>
              <a:rPr lang="zh-CN" altLang="en-US" sz="2000" dirty="0">
                <a:solidFill>
                  <a:schemeClr val="bg1"/>
                </a:solidFill>
                <a:latin typeface="微软雅黑" pitchFamily="34" charset="-122"/>
                <a:ea typeface="微软雅黑" pitchFamily="34" charset="-122"/>
              </a:rPr>
              <a:t>亚凯迪亚</a:t>
            </a:r>
            <a:r>
              <a:rPr lang="zh-CN" altLang="en-US" sz="2000" dirty="0" smtClean="0">
                <a:solidFill>
                  <a:schemeClr val="bg1"/>
                </a:solidFill>
                <a:latin typeface="微软雅黑" pitchFamily="34" charset="-122"/>
                <a:ea typeface="微软雅黑" pitchFamily="34" charset="-122"/>
              </a:rPr>
              <a:t>浩</a:t>
            </a:r>
            <a:r>
              <a:rPr lang="zh-CN" altLang="en-US" sz="2000" dirty="0">
                <a:solidFill>
                  <a:schemeClr val="bg1"/>
                </a:solidFill>
                <a:latin typeface="微软雅黑" pitchFamily="34" charset="-122"/>
                <a:ea typeface="微软雅黑" pitchFamily="34" charset="-122"/>
              </a:rPr>
              <a:t>瀚</a:t>
            </a:r>
            <a:r>
              <a:rPr lang="zh-CN" altLang="en-US" sz="2000" dirty="0" smtClean="0">
                <a:solidFill>
                  <a:schemeClr val="bg1"/>
                </a:solidFill>
                <a:latin typeface="微软雅黑" pitchFamily="34" charset="-122"/>
                <a:ea typeface="微软雅黑" pitchFamily="34" charset="-122"/>
              </a:rPr>
              <a:t>高中学校</a:t>
            </a:r>
            <a:r>
              <a:rPr lang="zh-CN" altLang="en-US" sz="2000" dirty="0">
                <a:solidFill>
                  <a:schemeClr val="bg1"/>
                </a:solidFill>
                <a:latin typeface="微软雅黑" pitchFamily="34" charset="-122"/>
                <a:ea typeface="微软雅黑" pitchFamily="34" charset="-122"/>
              </a:rPr>
              <a:t>课程不仅丰富且</a:t>
            </a:r>
            <a:r>
              <a:rPr lang="zh-CN" altLang="en-US" sz="2000" dirty="0" smtClean="0">
                <a:solidFill>
                  <a:schemeClr val="bg1"/>
                </a:solidFill>
                <a:latin typeface="微软雅黑" pitchFamily="34" charset="-122"/>
                <a:ea typeface="微软雅黑" pitchFamily="34" charset="-122"/>
              </a:rPr>
              <a:t>具有</a:t>
            </a:r>
            <a:r>
              <a:rPr lang="zh-CN" altLang="en-US" sz="2000" dirty="0">
                <a:solidFill>
                  <a:schemeClr val="bg1"/>
                </a:solidFill>
                <a:latin typeface="微软雅黑" pitchFamily="34" charset="-122"/>
                <a:ea typeface="微软雅黑" pitchFamily="34" charset="-122"/>
              </a:rPr>
              <a:t>挑战</a:t>
            </a:r>
            <a:r>
              <a:rPr lang="zh-CN" altLang="en-US" sz="2000" dirty="0" smtClean="0">
                <a:solidFill>
                  <a:schemeClr val="bg1"/>
                </a:solidFill>
                <a:latin typeface="微软雅黑" pitchFamily="34" charset="-122"/>
                <a:ea typeface="微软雅黑" pitchFamily="34" charset="-122"/>
              </a:rPr>
              <a:t>性</a:t>
            </a:r>
            <a:r>
              <a:rPr lang="en-US" altLang="zh-CN" sz="2000" dirty="0" smtClean="0">
                <a:solidFill>
                  <a:schemeClr val="bg1"/>
                </a:solidFill>
                <a:latin typeface="微软雅黑" pitchFamily="34" charset="-122"/>
                <a:ea typeface="微软雅黑" pitchFamily="34" charset="-122"/>
              </a:rPr>
              <a:t>,</a:t>
            </a:r>
            <a:r>
              <a:rPr lang="zh-CN" altLang="en-US" sz="2000" dirty="0">
                <a:solidFill>
                  <a:schemeClr val="bg1"/>
                </a:solidFill>
                <a:latin typeface="微软雅黑" pitchFamily="34" charset="-122"/>
                <a:ea typeface="微软雅黑" pitchFamily="34" charset="-122"/>
              </a:rPr>
              <a:t>提供九个领域</a:t>
            </a:r>
            <a:r>
              <a:rPr lang="zh-CN" altLang="en-US" sz="2000" dirty="0" smtClean="0">
                <a:solidFill>
                  <a:schemeClr val="bg1"/>
                </a:solidFill>
                <a:latin typeface="微软雅黑" pitchFamily="34" charset="-122"/>
                <a:ea typeface="微软雅黑" pitchFamily="34" charset="-122"/>
              </a:rPr>
              <a:t>的大</a:t>
            </a:r>
            <a:r>
              <a:rPr lang="zh-CN" altLang="en-US" sz="2000" dirty="0">
                <a:solidFill>
                  <a:schemeClr val="bg1"/>
                </a:solidFill>
                <a:latin typeface="微软雅黑" pitchFamily="34" charset="-122"/>
                <a:ea typeface="微软雅黑" pitchFamily="34" charset="-122"/>
              </a:rPr>
              <a:t>学预备课程</a:t>
            </a:r>
            <a:r>
              <a:rPr lang="en-US" altLang="zh-CN" sz="2000" dirty="0" smtClean="0">
                <a:solidFill>
                  <a:schemeClr val="bg1"/>
                </a:solidFill>
                <a:latin typeface="微软雅黑" pitchFamily="34" charset="-122"/>
                <a:ea typeface="微软雅黑" pitchFamily="34" charset="-122"/>
              </a:rPr>
              <a:t>:</a:t>
            </a:r>
            <a:r>
              <a:rPr lang="zh-CN" altLang="en-US" sz="2000" dirty="0" smtClean="0">
                <a:solidFill>
                  <a:schemeClr val="bg1"/>
                </a:solidFill>
                <a:latin typeface="微软雅黑" pitchFamily="34" charset="-122"/>
                <a:ea typeface="微软雅黑" pitchFamily="34" charset="-122"/>
              </a:rPr>
              <a:t>英</a:t>
            </a:r>
            <a:r>
              <a:rPr lang="zh-CN" altLang="en-US" sz="2000" dirty="0">
                <a:solidFill>
                  <a:schemeClr val="bg1"/>
                </a:solidFill>
                <a:latin typeface="微软雅黑" pitchFamily="34" charset="-122"/>
                <a:ea typeface="微软雅黑" pitchFamily="34" charset="-122"/>
              </a:rPr>
              <a:t>文，历</a:t>
            </a:r>
            <a:r>
              <a:rPr lang="zh-CN" altLang="en-US" sz="2000" dirty="0" smtClean="0">
                <a:solidFill>
                  <a:schemeClr val="bg1"/>
                </a:solidFill>
                <a:latin typeface="微软雅黑" pitchFamily="34" charset="-122"/>
                <a:ea typeface="微软雅黑" pitchFamily="34" charset="-122"/>
              </a:rPr>
              <a:t>史，</a:t>
            </a:r>
            <a:r>
              <a:rPr lang="zh-CN" altLang="en-US" sz="2000" dirty="0">
                <a:solidFill>
                  <a:schemeClr val="bg1"/>
                </a:solidFill>
                <a:latin typeface="微软雅黑" pitchFamily="34" charset="-122"/>
                <a:ea typeface="微软雅黑" pitchFamily="34" charset="-122"/>
              </a:rPr>
              <a:t>数学，计算机科学，</a:t>
            </a:r>
            <a:r>
              <a:rPr lang="zh-CN" altLang="en-US" sz="2000" dirty="0" smtClean="0">
                <a:solidFill>
                  <a:schemeClr val="bg1"/>
                </a:solidFill>
                <a:latin typeface="微软雅黑" pitchFamily="34" charset="-122"/>
                <a:ea typeface="微软雅黑" pitchFamily="34" charset="-122"/>
              </a:rPr>
              <a:t>自然</a:t>
            </a:r>
            <a:r>
              <a:rPr lang="zh-CN" altLang="en-US" sz="2000" dirty="0">
                <a:solidFill>
                  <a:schemeClr val="bg1"/>
                </a:solidFill>
                <a:latin typeface="微软雅黑" pitchFamily="34" charset="-122"/>
                <a:ea typeface="微软雅黑" pitchFamily="34" charset="-122"/>
              </a:rPr>
              <a:t>科学，外语，艺术</a:t>
            </a:r>
            <a:r>
              <a:rPr lang="en-US" altLang="zh-CN" sz="2000" dirty="0">
                <a:solidFill>
                  <a:schemeClr val="bg1"/>
                </a:solidFill>
                <a:latin typeface="微软雅黑" pitchFamily="34" charset="-122"/>
                <a:ea typeface="微软雅黑" pitchFamily="34" charset="-122"/>
              </a:rPr>
              <a:t>, </a:t>
            </a:r>
            <a:r>
              <a:rPr lang="zh-CN" altLang="en-US" sz="2000" dirty="0">
                <a:solidFill>
                  <a:schemeClr val="bg1"/>
                </a:solidFill>
                <a:latin typeface="微软雅黑" pitchFamily="34" charset="-122"/>
                <a:ea typeface="微软雅黑" pitchFamily="34" charset="-122"/>
              </a:rPr>
              <a:t>表演</a:t>
            </a:r>
            <a:r>
              <a:rPr lang="zh-CN" altLang="en-US" sz="2000" dirty="0" smtClean="0">
                <a:solidFill>
                  <a:schemeClr val="bg1"/>
                </a:solidFill>
                <a:latin typeface="微软雅黑" pitchFamily="34" charset="-122"/>
                <a:ea typeface="微软雅黑" pitchFamily="34" charset="-122"/>
              </a:rPr>
              <a:t>艺术</a:t>
            </a:r>
            <a:r>
              <a:rPr lang="zh-CN" altLang="en-US" sz="2000" dirty="0">
                <a:solidFill>
                  <a:schemeClr val="bg1"/>
                </a:solidFill>
                <a:latin typeface="微软雅黑" pitchFamily="34" charset="-122"/>
                <a:ea typeface="微软雅黑" pitchFamily="34" charset="-122"/>
              </a:rPr>
              <a:t>和体育。</a:t>
            </a:r>
            <a:r>
              <a:rPr lang="zh-CN" altLang="en-US" dirty="0">
                <a:solidFill>
                  <a:schemeClr val="bg1"/>
                </a:solidFill>
                <a:latin typeface="微软雅黑" pitchFamily="34" charset="-122"/>
                <a:ea typeface="微软雅黑" pitchFamily="34" charset="-122"/>
              </a:rPr>
              <a:t> </a:t>
            </a:r>
          </a:p>
        </p:txBody>
      </p:sp>
      <p:pic>
        <p:nvPicPr>
          <p:cNvPr id="9" name="Picture 8" descr="C:\Users\New OS\Desktop\美中贸易协会\UCTA new logo-210422.JPG"/>
          <p:cNvPicPr/>
          <p:nvPr/>
        </p:nvPicPr>
        <p:blipFill>
          <a:blip r:embed="rId3">
            <a:extLst>
              <a:ext uri="{28A0092B-C50C-407E-A947-70E740481C1C}">
                <a14:useLocalDpi xmlns:a14="http://schemas.microsoft.com/office/drawing/2010/main" val="0"/>
              </a:ext>
            </a:extLst>
          </a:blip>
          <a:srcRect/>
          <a:stretch>
            <a:fillRect/>
          </a:stretch>
        </p:blipFill>
        <p:spPr bwMode="auto">
          <a:xfrm>
            <a:off x="3159876" y="3573465"/>
            <a:ext cx="1931936" cy="2300020"/>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subTitle" idx="1"/>
          </p:nvPr>
        </p:nvSpPr>
        <p:spPr>
          <a:xfrm>
            <a:off x="827088" y="1484313"/>
            <a:ext cx="7200900" cy="431800"/>
          </a:xfrm>
        </p:spPr>
        <p:txBody>
          <a:bodyPr/>
          <a:lstStyle/>
          <a:p>
            <a:pPr eaLnBrk="1" hangingPunct="1"/>
            <a:r>
              <a:rPr lang="zh-CN" altLang="en-US" sz="2400" b="1" dirty="0">
                <a:solidFill>
                  <a:srgbClr val="FF0066"/>
                </a:solidFill>
                <a:latin typeface="微软雅黑" pitchFamily="34" charset="-122"/>
                <a:ea typeface="微软雅黑" pitchFamily="34" charset="-122"/>
              </a:rPr>
              <a:t> </a:t>
            </a:r>
            <a:r>
              <a:rPr lang="zh-CN" altLang="en-US" sz="2400" b="1" dirty="0" smtClean="0">
                <a:solidFill>
                  <a:srgbClr val="FF0066"/>
                </a:solidFill>
                <a:latin typeface="微软雅黑" pitchFamily="34" charset="-122"/>
                <a:ea typeface="微软雅黑" pitchFamily="34" charset="-122"/>
              </a:rPr>
              <a:t>  操作流</a:t>
            </a:r>
            <a:r>
              <a:rPr lang="zh-CN" altLang="en-US" sz="2400" b="1" dirty="0" smtClean="0">
                <a:solidFill>
                  <a:srgbClr val="FF0000"/>
                </a:solidFill>
                <a:latin typeface="微软雅黑" pitchFamily="34" charset="-122"/>
                <a:ea typeface="微软雅黑" pitchFamily="34" charset="-122"/>
              </a:rPr>
              <a:t>程 </a:t>
            </a:r>
            <a:r>
              <a:rPr lang="en-US" altLang="zh-CN" sz="2400" b="1" dirty="0" smtClean="0">
                <a:solidFill>
                  <a:srgbClr val="FF0000"/>
                </a:solidFill>
                <a:latin typeface="Microsoft YaHei UI" pitchFamily="34" charset="-122"/>
                <a:ea typeface="Microsoft YaHei UI" pitchFamily="34" charset="-122"/>
              </a:rPr>
              <a:t>( </a:t>
            </a:r>
            <a:r>
              <a:rPr lang="zh-CN" altLang="en-US" sz="2400" b="1" dirty="0" smtClean="0">
                <a:solidFill>
                  <a:srgbClr val="FF0000"/>
                </a:solidFill>
                <a:latin typeface="Microsoft YaHei UI" pitchFamily="34" charset="-122"/>
                <a:ea typeface="Microsoft YaHei UI" pitchFamily="34" charset="-122"/>
              </a:rPr>
              <a:t>以</a:t>
            </a:r>
            <a:r>
              <a:rPr lang="en-US" altLang="zh-CN" sz="2400" b="1" dirty="0" smtClean="0">
                <a:solidFill>
                  <a:srgbClr val="FF0000"/>
                </a:solidFill>
                <a:latin typeface="Microsoft YaHei UI" pitchFamily="34" charset="-122"/>
                <a:ea typeface="Microsoft YaHei UI" pitchFamily="34" charset="-122"/>
              </a:rPr>
              <a:t>9-11</a:t>
            </a:r>
            <a:r>
              <a:rPr lang="zh-CN" altLang="en-US" sz="2400" b="1" dirty="0" smtClean="0">
                <a:solidFill>
                  <a:srgbClr val="FF0000"/>
                </a:solidFill>
                <a:latin typeface="Microsoft YaHei UI" pitchFamily="34" charset="-122"/>
                <a:ea typeface="Microsoft YaHei UI" pitchFamily="34" charset="-122"/>
              </a:rPr>
              <a:t>年级高中生申请美国中学为例</a:t>
            </a:r>
            <a:r>
              <a:rPr lang="en-US" altLang="zh-CN" sz="2400" b="1" dirty="0" smtClean="0">
                <a:solidFill>
                  <a:srgbClr val="FF0000"/>
                </a:solidFill>
                <a:latin typeface="Microsoft YaHei UI" pitchFamily="34" charset="-122"/>
                <a:ea typeface="Microsoft YaHei UI" pitchFamily="34" charset="-122"/>
              </a:rPr>
              <a:t>) :</a:t>
            </a:r>
          </a:p>
          <a:p>
            <a:pPr lvl="1" algn="l" eaLnBrk="1" hangingPunct="1"/>
            <a:endParaRPr lang="en-US" altLang="zh-CN" sz="2000" dirty="0" smtClean="0"/>
          </a:p>
          <a:p>
            <a:pPr lvl="1" algn="l" eaLnBrk="1" hangingPunct="1"/>
            <a:r>
              <a:rPr lang="en-US" altLang="zh-CN" sz="2000" dirty="0" smtClean="0"/>
              <a:t>   </a:t>
            </a:r>
          </a:p>
        </p:txBody>
      </p:sp>
      <p:sp>
        <p:nvSpPr>
          <p:cNvPr id="13315" name="Rectangle 3"/>
          <p:cNvSpPr>
            <a:spLocks noChangeArrowheads="1"/>
          </p:cNvSpPr>
          <p:nvPr/>
        </p:nvSpPr>
        <p:spPr bwMode="auto">
          <a:xfrm>
            <a:off x="755650" y="476250"/>
            <a:ext cx="7772400"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zh-CN" altLang="en-US" sz="3600" b="1" dirty="0" smtClean="0">
                <a:solidFill>
                  <a:srgbClr val="0000FF"/>
                </a:solidFill>
                <a:latin typeface="微软雅黑" pitchFamily="34" charset="-122"/>
                <a:ea typeface="微软雅黑" pitchFamily="34" charset="-122"/>
              </a:rPr>
              <a:t>美中贸易协会推</a:t>
            </a:r>
            <a:r>
              <a:rPr lang="zh-CN" altLang="en-US" sz="3600" b="1" dirty="0">
                <a:solidFill>
                  <a:srgbClr val="0000FF"/>
                </a:solidFill>
                <a:latin typeface="微软雅黑" pitchFamily="34" charset="-122"/>
                <a:ea typeface="微软雅黑" pitchFamily="34" charset="-122"/>
              </a:rPr>
              <a:t>出美</a:t>
            </a:r>
            <a:r>
              <a:rPr lang="zh-CN" altLang="en-US" sz="3600" b="1" dirty="0" smtClean="0">
                <a:solidFill>
                  <a:srgbClr val="0000FF"/>
                </a:solidFill>
                <a:latin typeface="微软雅黑" pitchFamily="34" charset="-122"/>
                <a:ea typeface="微软雅黑" pitchFamily="34" charset="-122"/>
              </a:rPr>
              <a:t>国高中的</a:t>
            </a:r>
            <a:r>
              <a:rPr lang="zh-CN" altLang="en-US" sz="3600" b="1" dirty="0">
                <a:solidFill>
                  <a:srgbClr val="0000FF"/>
                </a:solidFill>
                <a:latin typeface="微软雅黑" pitchFamily="34" charset="-122"/>
                <a:ea typeface="微软雅黑" pitchFamily="34" charset="-122"/>
              </a:rPr>
              <a:t>直通车</a:t>
            </a:r>
          </a:p>
        </p:txBody>
      </p:sp>
      <p:sp>
        <p:nvSpPr>
          <p:cNvPr id="13316" name="Text Box 10"/>
          <p:cNvSpPr txBox="1">
            <a:spLocks noChangeArrowheads="1"/>
          </p:cNvSpPr>
          <p:nvPr/>
        </p:nvSpPr>
        <p:spPr bwMode="auto">
          <a:xfrm>
            <a:off x="900113" y="2276475"/>
            <a:ext cx="1584325"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宋体" pitchFamily="2" charset="-122"/>
              </a:defRPr>
            </a:lvl1pPr>
            <a:lvl2pPr marL="742950" indent="-285750" eaLnBrk="0" hangingPunct="0">
              <a:defRPr sz="2400">
                <a:solidFill>
                  <a:schemeClr val="tx1"/>
                </a:solidFill>
                <a:latin typeface="Arial" charset="0"/>
                <a:ea typeface="宋体" pitchFamily="2" charset="-122"/>
              </a:defRPr>
            </a:lvl2pPr>
            <a:lvl3pPr marL="1143000" indent="-228600" eaLnBrk="0" hangingPunct="0">
              <a:defRPr sz="2400">
                <a:solidFill>
                  <a:schemeClr val="tx1"/>
                </a:solidFill>
                <a:latin typeface="Arial" charset="0"/>
                <a:ea typeface="宋体" pitchFamily="2" charset="-122"/>
              </a:defRPr>
            </a:lvl3pPr>
            <a:lvl4pPr marL="1600200" indent="-228600" eaLnBrk="0" hangingPunct="0">
              <a:defRPr sz="2400">
                <a:solidFill>
                  <a:schemeClr val="tx1"/>
                </a:solidFill>
                <a:latin typeface="Arial" charset="0"/>
                <a:ea typeface="宋体" pitchFamily="2" charset="-122"/>
              </a:defRPr>
            </a:lvl4pPr>
            <a:lvl5pPr marL="2057400" indent="-228600" eaLnBrk="0" hangingPunct="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eaLnBrk="1" hangingPunct="1"/>
            <a:r>
              <a:rPr lang="zh-CN" altLang="en-US" sz="1800" dirty="0">
                <a:latin typeface="微软雅黑" pitchFamily="34" charset="-122"/>
                <a:ea typeface="微软雅黑" pitchFamily="34" charset="-122"/>
              </a:rPr>
              <a:t>学生</a:t>
            </a:r>
            <a:r>
              <a:rPr lang="zh-CN" altLang="en-US" sz="1800" dirty="0" smtClean="0">
                <a:latin typeface="微软雅黑" pitchFamily="34" charset="-122"/>
                <a:ea typeface="微软雅黑" pitchFamily="34" charset="-122"/>
              </a:rPr>
              <a:t>缴</a:t>
            </a:r>
            <a:r>
              <a:rPr lang="en-US" altLang="zh-CN" sz="1800" dirty="0" smtClean="0">
                <a:latin typeface="微软雅黑" pitchFamily="34" charset="-122"/>
                <a:ea typeface="微软雅黑" pitchFamily="34" charset="-122"/>
              </a:rPr>
              <a:t>$1000</a:t>
            </a:r>
            <a:r>
              <a:rPr lang="zh-CN" altLang="en-US" sz="1800" dirty="0">
                <a:latin typeface="微软雅黑" pitchFamily="34" charset="-122"/>
                <a:ea typeface="微软雅黑" pitchFamily="34" charset="-122"/>
              </a:rPr>
              <a:t>报名费与留位费</a:t>
            </a:r>
            <a:r>
              <a:rPr lang="en-US" altLang="zh-CN" sz="1800" dirty="0" smtClean="0">
                <a:latin typeface="微软雅黑" pitchFamily="34" charset="-122"/>
                <a:ea typeface="微软雅黑" pitchFamily="34" charset="-122"/>
              </a:rPr>
              <a:t>$2500, </a:t>
            </a:r>
            <a:r>
              <a:rPr lang="zh-CN" altLang="en-US" sz="1800" dirty="0" smtClean="0">
                <a:latin typeface="微软雅黑" pitchFamily="34" charset="-122"/>
                <a:ea typeface="微软雅黑" pitchFamily="34" charset="-122"/>
              </a:rPr>
              <a:t>向美中贸易协会或</a:t>
            </a:r>
            <a:r>
              <a:rPr lang="zh-CN" altLang="en-US" sz="1800" dirty="0">
                <a:latin typeface="微软雅黑" pitchFamily="34" charset="-122"/>
                <a:ea typeface="微软雅黑" pitchFamily="34" charset="-122"/>
              </a:rPr>
              <a:t>代理报名</a:t>
            </a:r>
          </a:p>
        </p:txBody>
      </p:sp>
      <p:sp>
        <p:nvSpPr>
          <p:cNvPr id="13317" name="Line 11"/>
          <p:cNvSpPr>
            <a:spLocks noChangeShapeType="1"/>
          </p:cNvSpPr>
          <p:nvPr/>
        </p:nvSpPr>
        <p:spPr bwMode="auto">
          <a:xfrm>
            <a:off x="2591593" y="2924175"/>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Text Box 12"/>
          <p:cNvSpPr txBox="1">
            <a:spLocks noChangeArrowheads="1"/>
          </p:cNvSpPr>
          <p:nvPr/>
        </p:nvSpPr>
        <p:spPr bwMode="auto">
          <a:xfrm>
            <a:off x="3044825" y="2324100"/>
            <a:ext cx="936625" cy="12001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宋体" pitchFamily="2" charset="-122"/>
              </a:defRPr>
            </a:lvl1pPr>
            <a:lvl2pPr marL="742950" indent="-285750" eaLnBrk="0" hangingPunct="0">
              <a:defRPr sz="2400">
                <a:solidFill>
                  <a:schemeClr val="tx1"/>
                </a:solidFill>
                <a:latin typeface="Arial" charset="0"/>
                <a:ea typeface="宋体" pitchFamily="2" charset="-122"/>
              </a:defRPr>
            </a:lvl2pPr>
            <a:lvl3pPr marL="1143000" indent="-228600" eaLnBrk="0" hangingPunct="0">
              <a:defRPr sz="2400">
                <a:solidFill>
                  <a:schemeClr val="tx1"/>
                </a:solidFill>
                <a:latin typeface="Arial" charset="0"/>
                <a:ea typeface="宋体" pitchFamily="2" charset="-122"/>
              </a:defRPr>
            </a:lvl3pPr>
            <a:lvl4pPr marL="1600200" indent="-228600" eaLnBrk="0" hangingPunct="0">
              <a:defRPr sz="2400">
                <a:solidFill>
                  <a:schemeClr val="tx1"/>
                </a:solidFill>
                <a:latin typeface="Arial" charset="0"/>
                <a:ea typeface="宋体" pitchFamily="2" charset="-122"/>
              </a:defRPr>
            </a:lvl4pPr>
            <a:lvl5pPr marL="2057400" indent="-228600" eaLnBrk="0" hangingPunct="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eaLnBrk="1" hangingPunct="1"/>
            <a:r>
              <a:rPr lang="zh-CN" altLang="en-US" sz="1800" dirty="0">
                <a:latin typeface="微软雅黑" pitchFamily="34" charset="-122"/>
                <a:ea typeface="微软雅黑" pitchFamily="34" charset="-122"/>
              </a:rPr>
              <a:t>学生用英文填写所有报名表</a:t>
            </a:r>
          </a:p>
        </p:txBody>
      </p:sp>
      <p:sp>
        <p:nvSpPr>
          <p:cNvPr id="13319" name="Line 13"/>
          <p:cNvSpPr>
            <a:spLocks noChangeShapeType="1"/>
          </p:cNvSpPr>
          <p:nvPr/>
        </p:nvSpPr>
        <p:spPr bwMode="auto">
          <a:xfrm>
            <a:off x="4140200" y="2924175"/>
            <a:ext cx="3587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Text Box 14"/>
          <p:cNvSpPr txBox="1">
            <a:spLocks noChangeArrowheads="1"/>
          </p:cNvSpPr>
          <p:nvPr/>
        </p:nvSpPr>
        <p:spPr bwMode="auto">
          <a:xfrm>
            <a:off x="4643438" y="2133600"/>
            <a:ext cx="2089150" cy="17541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宋体" pitchFamily="2" charset="-122"/>
              </a:defRPr>
            </a:lvl1pPr>
            <a:lvl2pPr marL="742950" indent="-285750" eaLnBrk="0" hangingPunct="0">
              <a:defRPr sz="2400">
                <a:solidFill>
                  <a:schemeClr val="tx1"/>
                </a:solidFill>
                <a:latin typeface="Arial" charset="0"/>
                <a:ea typeface="宋体" pitchFamily="2" charset="-122"/>
              </a:defRPr>
            </a:lvl2pPr>
            <a:lvl3pPr marL="1143000" indent="-228600" eaLnBrk="0" hangingPunct="0">
              <a:defRPr sz="2400">
                <a:solidFill>
                  <a:schemeClr val="tx1"/>
                </a:solidFill>
                <a:latin typeface="Arial" charset="0"/>
                <a:ea typeface="宋体" pitchFamily="2" charset="-122"/>
              </a:defRPr>
            </a:lvl3pPr>
            <a:lvl4pPr marL="1600200" indent="-228600" eaLnBrk="0" hangingPunct="0">
              <a:defRPr sz="2400">
                <a:solidFill>
                  <a:schemeClr val="tx1"/>
                </a:solidFill>
                <a:latin typeface="Arial" charset="0"/>
                <a:ea typeface="宋体" pitchFamily="2" charset="-122"/>
              </a:defRPr>
            </a:lvl4pPr>
            <a:lvl5pPr marL="2057400" indent="-228600" eaLnBrk="0" hangingPunct="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eaLnBrk="1" hangingPunct="1"/>
            <a:r>
              <a:rPr lang="zh-CN" altLang="en-US" sz="1800" dirty="0">
                <a:latin typeface="微软雅黑" pitchFamily="34" charset="-122"/>
                <a:ea typeface="微软雅黑" pitchFamily="34" charset="-122"/>
              </a:rPr>
              <a:t>将报名表</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中</a:t>
            </a:r>
            <a:r>
              <a:rPr lang="zh-CN" altLang="en-US" sz="1800" dirty="0" smtClean="0">
                <a:latin typeface="微软雅黑" pitchFamily="34" charset="-122"/>
                <a:ea typeface="微软雅黑" pitchFamily="34" charset="-122"/>
              </a:rPr>
              <a:t>学二、三</a:t>
            </a:r>
            <a:r>
              <a:rPr lang="zh-CN" altLang="en-US" sz="1800" dirty="0">
                <a:latin typeface="微软雅黑" pitchFamily="34" charset="-122"/>
                <a:ea typeface="微软雅黑" pitchFamily="34" charset="-122"/>
              </a:rPr>
              <a:t>年成绩单</a:t>
            </a:r>
            <a:r>
              <a:rPr lang="en-US" altLang="zh-CN" sz="1800" dirty="0">
                <a:latin typeface="微软雅黑" pitchFamily="34" charset="-122"/>
                <a:ea typeface="微软雅黑" pitchFamily="34" charset="-122"/>
              </a:rPr>
              <a:t>,</a:t>
            </a:r>
            <a:r>
              <a:rPr lang="zh-CN" altLang="en-US" sz="1800" dirty="0">
                <a:latin typeface="微软雅黑" pitchFamily="34" charset="-122"/>
                <a:ea typeface="微软雅黑" pitchFamily="34" charset="-122"/>
              </a:rPr>
              <a:t>预防针注射记录</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a:t>
            </a:r>
            <a:r>
              <a:rPr lang="en-US" altLang="zh-CN" sz="1800" dirty="0">
                <a:latin typeface="微软雅黑" pitchFamily="34" charset="-122"/>
                <a:ea typeface="微软雅黑" pitchFamily="34" charset="-122"/>
              </a:rPr>
              <a:t>40</a:t>
            </a:r>
            <a:r>
              <a:rPr lang="zh-CN" altLang="en-US" sz="1800" dirty="0">
                <a:latin typeface="微软雅黑" pitchFamily="34" charset="-122"/>
                <a:ea typeface="微软雅黑" pitchFamily="34" charset="-122"/>
              </a:rPr>
              <a:t>万元的银行资产证明</a:t>
            </a:r>
            <a:r>
              <a:rPr lang="en-US" altLang="zh-CN" sz="1800" dirty="0">
                <a:latin typeface="微软雅黑" pitchFamily="34" charset="-122"/>
                <a:ea typeface="微软雅黑" pitchFamily="34" charset="-122"/>
              </a:rPr>
              <a:t>, </a:t>
            </a:r>
            <a:r>
              <a:rPr lang="zh-CN" altLang="en-US" sz="1800" dirty="0">
                <a:latin typeface="微软雅黑" pitchFamily="34" charset="-122"/>
                <a:ea typeface="微软雅黑" pitchFamily="34" charset="-122"/>
              </a:rPr>
              <a:t>有效的护照、照片提交</a:t>
            </a:r>
            <a:r>
              <a:rPr lang="zh-CN" altLang="en-US" sz="1800" dirty="0" smtClean="0">
                <a:latin typeface="微软雅黑" pitchFamily="34" charset="-122"/>
                <a:ea typeface="微软雅黑" pitchFamily="34" charset="-122"/>
              </a:rPr>
              <a:t>美中贸易协会</a:t>
            </a:r>
            <a:endParaRPr lang="zh-CN" altLang="en-US" sz="1800" dirty="0"/>
          </a:p>
        </p:txBody>
      </p:sp>
      <p:sp>
        <p:nvSpPr>
          <p:cNvPr id="13321" name="Line 15"/>
          <p:cNvSpPr>
            <a:spLocks noChangeShapeType="1"/>
          </p:cNvSpPr>
          <p:nvPr/>
        </p:nvSpPr>
        <p:spPr bwMode="auto">
          <a:xfrm flipH="1">
            <a:off x="7956550" y="39338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2" name="Text Box 16"/>
          <p:cNvSpPr txBox="1">
            <a:spLocks noChangeArrowheads="1"/>
          </p:cNvSpPr>
          <p:nvPr/>
        </p:nvSpPr>
        <p:spPr bwMode="auto">
          <a:xfrm>
            <a:off x="7451725" y="2349500"/>
            <a:ext cx="1152525"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宋体" pitchFamily="2" charset="-122"/>
              </a:defRPr>
            </a:lvl1pPr>
            <a:lvl2pPr marL="742950" indent="-285750" eaLnBrk="0" hangingPunct="0">
              <a:defRPr sz="2400">
                <a:solidFill>
                  <a:schemeClr val="tx1"/>
                </a:solidFill>
                <a:latin typeface="Arial" charset="0"/>
                <a:ea typeface="宋体" pitchFamily="2" charset="-122"/>
              </a:defRPr>
            </a:lvl2pPr>
            <a:lvl3pPr marL="1143000" indent="-228600" eaLnBrk="0" hangingPunct="0">
              <a:defRPr sz="2400">
                <a:solidFill>
                  <a:schemeClr val="tx1"/>
                </a:solidFill>
                <a:latin typeface="Arial" charset="0"/>
                <a:ea typeface="宋体" pitchFamily="2" charset="-122"/>
              </a:defRPr>
            </a:lvl3pPr>
            <a:lvl4pPr marL="1600200" indent="-228600" eaLnBrk="0" hangingPunct="0">
              <a:defRPr sz="2400">
                <a:solidFill>
                  <a:schemeClr val="tx1"/>
                </a:solidFill>
                <a:latin typeface="Arial" charset="0"/>
                <a:ea typeface="宋体" pitchFamily="2" charset="-122"/>
              </a:defRPr>
            </a:lvl4pPr>
            <a:lvl5pPr marL="2057400" indent="-228600" eaLnBrk="0" hangingPunct="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eaLnBrk="1" hangingPunct="1"/>
            <a:r>
              <a:rPr lang="zh-CN" altLang="en-US" sz="1800" dirty="0" smtClean="0">
                <a:latin typeface="微软雅黑" pitchFamily="34" charset="-122"/>
                <a:ea typeface="微软雅黑" pitchFamily="34" charset="-122"/>
              </a:rPr>
              <a:t>美中贸易协会申</a:t>
            </a:r>
            <a:r>
              <a:rPr lang="zh-CN" altLang="en-US" sz="1800" dirty="0">
                <a:latin typeface="微软雅黑" pitchFamily="34" charset="-122"/>
                <a:ea typeface="微软雅黑" pitchFamily="34" charset="-122"/>
              </a:rPr>
              <a:t>请</a:t>
            </a:r>
          </a:p>
          <a:p>
            <a:pPr eaLnBrk="1" hangingPunct="1"/>
            <a:r>
              <a:rPr lang="en-US" altLang="zh-CN" sz="1800" dirty="0">
                <a:latin typeface="微软雅黑" pitchFamily="34" charset="-122"/>
                <a:ea typeface="微软雅黑" pitchFamily="34" charset="-122"/>
              </a:rPr>
              <a:t>I-20</a:t>
            </a:r>
            <a:r>
              <a:rPr lang="zh-CN" altLang="en-US" sz="1800" dirty="0">
                <a:latin typeface="微软雅黑" pitchFamily="34" charset="-122"/>
                <a:ea typeface="微软雅黑" pitchFamily="34" charset="-122"/>
              </a:rPr>
              <a:t>入学许可约</a:t>
            </a:r>
            <a:r>
              <a:rPr lang="en-US" altLang="zh-CN" sz="1800" dirty="0">
                <a:latin typeface="微软雅黑" pitchFamily="34" charset="-122"/>
                <a:ea typeface="微软雅黑" pitchFamily="34" charset="-122"/>
              </a:rPr>
              <a:t>30-40</a:t>
            </a:r>
            <a:r>
              <a:rPr lang="zh-CN" altLang="en-US" sz="1800" dirty="0">
                <a:latin typeface="微软雅黑" pitchFamily="34" charset="-122"/>
                <a:ea typeface="微软雅黑" pitchFamily="34" charset="-122"/>
              </a:rPr>
              <a:t>天</a:t>
            </a:r>
          </a:p>
        </p:txBody>
      </p:sp>
      <p:sp>
        <p:nvSpPr>
          <p:cNvPr id="13323" name="Text Box 18"/>
          <p:cNvSpPr txBox="1">
            <a:spLocks noChangeArrowheads="1"/>
          </p:cNvSpPr>
          <p:nvPr/>
        </p:nvSpPr>
        <p:spPr bwMode="auto">
          <a:xfrm>
            <a:off x="7308850" y="4508500"/>
            <a:ext cx="1368425" cy="1477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宋体" pitchFamily="2" charset="-122"/>
              </a:defRPr>
            </a:lvl1pPr>
            <a:lvl2pPr marL="742950" indent="-285750" eaLnBrk="0" hangingPunct="0">
              <a:defRPr sz="2400">
                <a:solidFill>
                  <a:schemeClr val="tx1"/>
                </a:solidFill>
                <a:latin typeface="Arial" charset="0"/>
                <a:ea typeface="宋体" pitchFamily="2" charset="-122"/>
              </a:defRPr>
            </a:lvl2pPr>
            <a:lvl3pPr marL="1143000" indent="-228600" eaLnBrk="0" hangingPunct="0">
              <a:defRPr sz="2400">
                <a:solidFill>
                  <a:schemeClr val="tx1"/>
                </a:solidFill>
                <a:latin typeface="Arial" charset="0"/>
                <a:ea typeface="宋体" pitchFamily="2" charset="-122"/>
              </a:defRPr>
            </a:lvl3pPr>
            <a:lvl4pPr marL="1600200" indent="-228600" eaLnBrk="0" hangingPunct="0">
              <a:defRPr sz="2400">
                <a:solidFill>
                  <a:schemeClr val="tx1"/>
                </a:solidFill>
                <a:latin typeface="Arial" charset="0"/>
                <a:ea typeface="宋体" pitchFamily="2" charset="-122"/>
              </a:defRPr>
            </a:lvl4pPr>
            <a:lvl5pPr marL="2057400" indent="-228600" eaLnBrk="0" hangingPunct="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eaLnBrk="1" hangingPunct="1"/>
            <a:r>
              <a:rPr lang="zh-CN" altLang="en-US" sz="1800" dirty="0">
                <a:latin typeface="微软雅黑" pitchFamily="34" charset="-122"/>
                <a:ea typeface="微软雅黑" pitchFamily="34" charset="-122"/>
              </a:rPr>
              <a:t>拿到浩瀚中学入学许可书及录取通知后以扫描件通知学生</a:t>
            </a:r>
          </a:p>
        </p:txBody>
      </p:sp>
      <p:sp>
        <p:nvSpPr>
          <p:cNvPr id="13324" name="Line 19"/>
          <p:cNvSpPr>
            <a:spLocks noChangeShapeType="1"/>
          </p:cNvSpPr>
          <p:nvPr/>
        </p:nvSpPr>
        <p:spPr bwMode="auto">
          <a:xfrm flipH="1">
            <a:off x="6745438" y="5491103"/>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5" name="Line 21"/>
          <p:cNvSpPr>
            <a:spLocks noChangeShapeType="1"/>
          </p:cNvSpPr>
          <p:nvPr/>
        </p:nvSpPr>
        <p:spPr bwMode="auto">
          <a:xfrm flipV="1">
            <a:off x="6877050" y="3068638"/>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Text Box 22"/>
          <p:cNvSpPr txBox="1">
            <a:spLocks noChangeArrowheads="1"/>
          </p:cNvSpPr>
          <p:nvPr/>
        </p:nvSpPr>
        <p:spPr bwMode="auto">
          <a:xfrm>
            <a:off x="4679950" y="4521200"/>
            <a:ext cx="2052638" cy="14773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宋体" pitchFamily="2" charset="-122"/>
              </a:defRPr>
            </a:lvl1pPr>
            <a:lvl2pPr marL="742950" indent="-285750" eaLnBrk="0" hangingPunct="0">
              <a:defRPr sz="2400">
                <a:solidFill>
                  <a:schemeClr val="tx1"/>
                </a:solidFill>
                <a:latin typeface="Arial" charset="0"/>
                <a:ea typeface="宋体" pitchFamily="2" charset="-122"/>
              </a:defRPr>
            </a:lvl2pPr>
            <a:lvl3pPr marL="1143000" indent="-228600" eaLnBrk="0" hangingPunct="0">
              <a:defRPr sz="2400">
                <a:solidFill>
                  <a:schemeClr val="tx1"/>
                </a:solidFill>
                <a:latin typeface="Arial" charset="0"/>
                <a:ea typeface="宋体" pitchFamily="2" charset="-122"/>
              </a:defRPr>
            </a:lvl3pPr>
            <a:lvl4pPr marL="1600200" indent="-228600" eaLnBrk="0" hangingPunct="0">
              <a:defRPr sz="2400">
                <a:solidFill>
                  <a:schemeClr val="tx1"/>
                </a:solidFill>
                <a:latin typeface="Arial" charset="0"/>
                <a:ea typeface="宋体" pitchFamily="2" charset="-122"/>
              </a:defRPr>
            </a:lvl4pPr>
            <a:lvl5pPr marL="2057400" indent="-228600" eaLnBrk="0" hangingPunct="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eaLnBrk="1" hangingPunct="1"/>
            <a:r>
              <a:rPr lang="zh-CN" altLang="en-US" sz="1800" dirty="0">
                <a:latin typeface="微软雅黑" pitchFamily="34" charset="-122"/>
                <a:ea typeface="微软雅黑" pitchFamily="34" charset="-122"/>
              </a:rPr>
              <a:t>直接汇</a:t>
            </a:r>
            <a:r>
              <a:rPr lang="zh-CN" altLang="en-US" sz="1800" dirty="0" smtClean="0">
                <a:latin typeface="微软雅黑" pitchFamily="34" charset="-122"/>
                <a:ea typeface="微软雅黑" pitchFamily="34" charset="-122"/>
              </a:rPr>
              <a:t>款</a:t>
            </a:r>
            <a:r>
              <a:rPr lang="zh-CN" altLang="en-US" sz="1800" dirty="0" smtClean="0">
                <a:latin typeface="微软雅黑" pitchFamily="34" charset="-122"/>
                <a:ea typeface="微软雅黑" pitchFamily="34" charset="-122"/>
              </a:rPr>
              <a:t>学费食宿费</a:t>
            </a:r>
            <a:r>
              <a:rPr lang="en-US" altLang="zh-CN" sz="1800" dirty="0" smtClean="0">
                <a:latin typeface="微软雅黑" pitchFamily="34" charset="-122"/>
                <a:ea typeface="微软雅黑" pitchFamily="34" charset="-122"/>
              </a:rPr>
              <a:t>$50,000</a:t>
            </a:r>
            <a:r>
              <a:rPr lang="zh-CN" altLang="en-US" sz="1800" dirty="0">
                <a:latin typeface="微软雅黑" pitchFamily="34" charset="-122"/>
                <a:ea typeface="微软雅黑" pitchFamily="34" charset="-122"/>
              </a:rPr>
              <a:t>及</a:t>
            </a:r>
            <a:r>
              <a:rPr lang="zh-CN" altLang="en-US" sz="1800" dirty="0" smtClean="0">
                <a:latin typeface="微软雅黑" pitchFamily="34" charset="-122"/>
                <a:ea typeface="微软雅黑" pitchFamily="34" charset="-122"/>
              </a:rPr>
              <a:t>杂</a:t>
            </a:r>
            <a:r>
              <a:rPr lang="zh-CN" altLang="en-US" sz="1800" dirty="0">
                <a:latin typeface="微软雅黑" pitchFamily="34" charset="-122"/>
                <a:ea typeface="微软雅黑" pitchFamily="34" charset="-122"/>
              </a:rPr>
              <a:t>费</a:t>
            </a:r>
            <a:r>
              <a:rPr lang="en-US" altLang="zh-CN" sz="1800" dirty="0">
                <a:latin typeface="微软雅黑" pitchFamily="34" charset="-122"/>
                <a:ea typeface="微软雅黑" pitchFamily="34" charset="-122"/>
              </a:rPr>
              <a:t>$1100</a:t>
            </a:r>
            <a:r>
              <a:rPr lang="zh-CN" altLang="en-US" sz="1800" dirty="0" smtClean="0">
                <a:latin typeface="微软雅黑" pitchFamily="34" charset="-122"/>
                <a:ea typeface="微软雅黑" pitchFamily="34" charset="-122"/>
              </a:rPr>
              <a:t>给美</a:t>
            </a:r>
            <a:r>
              <a:rPr lang="zh-CN" altLang="en-US" sz="1800" dirty="0" smtClean="0">
                <a:latin typeface="微软雅黑" pitchFamily="34" charset="-122"/>
                <a:ea typeface="微软雅黑" pitchFamily="34" charset="-122"/>
              </a:rPr>
              <a:t>中贸协将</a:t>
            </a:r>
            <a:r>
              <a:rPr lang="zh-CN" altLang="en-US" sz="1800" dirty="0">
                <a:latin typeface="微软雅黑" pitchFamily="34" charset="-122"/>
                <a:ea typeface="微软雅黑" pitchFamily="34" charset="-122"/>
              </a:rPr>
              <a:t>录取通知书原件寄给学生</a:t>
            </a:r>
          </a:p>
        </p:txBody>
      </p:sp>
      <p:sp>
        <p:nvSpPr>
          <p:cNvPr id="13327" name="Line 23"/>
          <p:cNvSpPr>
            <a:spLocks noChangeShapeType="1"/>
          </p:cNvSpPr>
          <p:nvPr/>
        </p:nvSpPr>
        <p:spPr bwMode="auto">
          <a:xfrm flipH="1">
            <a:off x="4138613" y="5491103"/>
            <a:ext cx="5032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8" name="Text Box 24"/>
          <p:cNvSpPr txBox="1">
            <a:spLocks noChangeArrowheads="1"/>
          </p:cNvSpPr>
          <p:nvPr/>
        </p:nvSpPr>
        <p:spPr bwMode="auto">
          <a:xfrm>
            <a:off x="2914650" y="4159250"/>
            <a:ext cx="1262063" cy="20304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宋体" pitchFamily="2" charset="-122"/>
              </a:defRPr>
            </a:lvl1pPr>
            <a:lvl2pPr marL="742950" indent="-285750" eaLnBrk="0" hangingPunct="0">
              <a:defRPr sz="2400">
                <a:solidFill>
                  <a:schemeClr val="tx1"/>
                </a:solidFill>
                <a:latin typeface="Arial" charset="0"/>
                <a:ea typeface="宋体" pitchFamily="2" charset="-122"/>
              </a:defRPr>
            </a:lvl2pPr>
            <a:lvl3pPr marL="1143000" indent="-228600" eaLnBrk="0" hangingPunct="0">
              <a:defRPr sz="2400">
                <a:solidFill>
                  <a:schemeClr val="tx1"/>
                </a:solidFill>
                <a:latin typeface="Arial" charset="0"/>
                <a:ea typeface="宋体" pitchFamily="2" charset="-122"/>
              </a:defRPr>
            </a:lvl3pPr>
            <a:lvl4pPr marL="1600200" indent="-228600" eaLnBrk="0" hangingPunct="0">
              <a:defRPr sz="2400">
                <a:solidFill>
                  <a:schemeClr val="tx1"/>
                </a:solidFill>
                <a:latin typeface="Arial" charset="0"/>
                <a:ea typeface="宋体" pitchFamily="2" charset="-122"/>
              </a:defRPr>
            </a:lvl4pPr>
            <a:lvl5pPr marL="2057400" indent="-228600" eaLnBrk="0" hangingPunct="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algn="ctr" eaLnBrk="1" hangingPunct="1"/>
            <a:r>
              <a:rPr lang="zh-CN" altLang="en-US" sz="1800" dirty="0">
                <a:latin typeface="微软雅黑" pitchFamily="34" charset="-122"/>
                <a:ea typeface="微软雅黑" pitchFamily="34" charset="-122"/>
              </a:rPr>
              <a:t>以信用卡网</a:t>
            </a:r>
            <a:r>
              <a:rPr lang="zh-CN" altLang="en-US" sz="1800" dirty="0" smtClean="0">
                <a:latin typeface="微软雅黑" pitchFamily="34" charset="-122"/>
                <a:ea typeface="微软雅黑" pitchFamily="34" charset="-122"/>
              </a:rPr>
              <a:t>上自行缴</a:t>
            </a:r>
            <a:r>
              <a:rPr lang="zh-CN" altLang="en-US" sz="1800" dirty="0">
                <a:latin typeface="微软雅黑" pitchFamily="34" charset="-122"/>
                <a:ea typeface="微软雅黑" pitchFamily="34" charset="-122"/>
              </a:rPr>
              <a:t>纳</a:t>
            </a:r>
            <a:r>
              <a:rPr lang="en-US" altLang="zh-CN" sz="1800" dirty="0">
                <a:latin typeface="微软雅黑" pitchFamily="34" charset="-122"/>
                <a:ea typeface="微软雅黑" pitchFamily="34" charset="-122"/>
              </a:rPr>
              <a:t>SEVIS</a:t>
            </a:r>
            <a:r>
              <a:rPr lang="zh-CN" altLang="en-US" sz="1800" dirty="0">
                <a:latin typeface="微软雅黑" pitchFamily="34" charset="-122"/>
                <a:ea typeface="微软雅黑" pitchFamily="34" charset="-122"/>
              </a:rPr>
              <a:t>费</a:t>
            </a:r>
            <a:r>
              <a:rPr lang="en-US" altLang="zh-CN" sz="1800" dirty="0">
                <a:latin typeface="微软雅黑" pitchFamily="34" charset="-122"/>
                <a:ea typeface="微软雅黑" pitchFamily="34" charset="-122"/>
              </a:rPr>
              <a:t>$200</a:t>
            </a:r>
            <a:r>
              <a:rPr lang="zh-CN" altLang="en-US" sz="1800" dirty="0">
                <a:latin typeface="微软雅黑" pitchFamily="34" charset="-122"/>
                <a:ea typeface="微软雅黑" pitchFamily="34" charset="-122"/>
              </a:rPr>
              <a:t>。学生在当地申请美国签证</a:t>
            </a:r>
          </a:p>
        </p:txBody>
      </p:sp>
      <p:sp>
        <p:nvSpPr>
          <p:cNvPr id="13329" name="Line 25"/>
          <p:cNvSpPr>
            <a:spLocks noChangeShapeType="1"/>
          </p:cNvSpPr>
          <p:nvPr/>
        </p:nvSpPr>
        <p:spPr bwMode="auto">
          <a:xfrm flipH="1">
            <a:off x="2627313" y="5397500"/>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Text Box 26"/>
          <p:cNvSpPr txBox="1">
            <a:spLocks noChangeArrowheads="1"/>
          </p:cNvSpPr>
          <p:nvPr/>
        </p:nvSpPr>
        <p:spPr bwMode="auto">
          <a:xfrm>
            <a:off x="900113" y="3967163"/>
            <a:ext cx="1584325" cy="2308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宋体" pitchFamily="2" charset="-122"/>
              </a:defRPr>
            </a:lvl1pPr>
            <a:lvl2pPr marL="742950" indent="-285750" eaLnBrk="0" hangingPunct="0">
              <a:defRPr sz="2400">
                <a:solidFill>
                  <a:schemeClr val="tx1"/>
                </a:solidFill>
                <a:latin typeface="Arial" charset="0"/>
                <a:ea typeface="宋体" pitchFamily="2" charset="-122"/>
              </a:defRPr>
            </a:lvl2pPr>
            <a:lvl3pPr marL="1143000" indent="-228600" eaLnBrk="0" hangingPunct="0">
              <a:defRPr sz="2400">
                <a:solidFill>
                  <a:schemeClr val="tx1"/>
                </a:solidFill>
                <a:latin typeface="Arial" charset="0"/>
                <a:ea typeface="宋体" pitchFamily="2" charset="-122"/>
              </a:defRPr>
            </a:lvl3pPr>
            <a:lvl4pPr marL="1600200" indent="-228600" eaLnBrk="0" hangingPunct="0">
              <a:defRPr sz="2400">
                <a:solidFill>
                  <a:schemeClr val="tx1"/>
                </a:solidFill>
                <a:latin typeface="Arial" charset="0"/>
                <a:ea typeface="宋体" pitchFamily="2" charset="-122"/>
              </a:defRPr>
            </a:lvl4pPr>
            <a:lvl5pPr marL="2057400" indent="-228600" eaLnBrk="0" hangingPunct="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eaLnBrk="1" hangingPunct="1"/>
            <a:r>
              <a:rPr lang="zh-CN" altLang="en-US" sz="1800" dirty="0">
                <a:latin typeface="微软雅黑" pitchFamily="34" charset="-122"/>
                <a:ea typeface="微软雅黑" pitchFamily="34" charset="-122"/>
              </a:rPr>
              <a:t>取得美签后</a:t>
            </a:r>
            <a:r>
              <a:rPr lang="zh-CN" altLang="en-US" sz="1800" b="1" dirty="0">
                <a:solidFill>
                  <a:srgbClr val="0000FF"/>
                </a:solidFill>
                <a:latin typeface="微软雅黑" pitchFamily="34" charset="-122"/>
                <a:ea typeface="微软雅黑" pitchFamily="34" charset="-122"/>
              </a:rPr>
              <a:t>汇</a:t>
            </a:r>
            <a:r>
              <a:rPr lang="zh-CN" altLang="en-US" sz="1800" b="1" dirty="0" smtClean="0">
                <a:solidFill>
                  <a:srgbClr val="0000FF"/>
                </a:solidFill>
                <a:latin typeface="微软雅黑" pitchFamily="34" charset="-122"/>
                <a:ea typeface="微软雅黑" pitchFamily="34" charset="-122"/>
              </a:rPr>
              <a:t>出海</a:t>
            </a:r>
            <a:r>
              <a:rPr lang="zh-CN" altLang="en-US" sz="1800" b="1" dirty="0">
                <a:solidFill>
                  <a:srgbClr val="0000FF"/>
                </a:solidFill>
                <a:latin typeface="微软雅黑" pitchFamily="34" charset="-122"/>
                <a:ea typeface="微软雅黑" pitchFamily="34" charset="-122"/>
              </a:rPr>
              <a:t>外操作费与监护人费</a:t>
            </a:r>
            <a:r>
              <a:rPr lang="zh-CN" altLang="en-US" sz="1800" dirty="0" smtClean="0">
                <a:latin typeface="微软雅黑" pitchFamily="34" charset="-122"/>
                <a:ea typeface="微软雅黑" pitchFamily="34" charset="-122"/>
              </a:rPr>
              <a:t>至</a:t>
            </a:r>
            <a:r>
              <a:rPr lang="zh-CN" altLang="en-US" sz="1800" dirty="0">
                <a:latin typeface="微软雅黑" pitchFamily="34" charset="-122"/>
                <a:ea typeface="微软雅黑" pitchFamily="34" charset="-122"/>
              </a:rPr>
              <a:t>美中</a:t>
            </a:r>
            <a:r>
              <a:rPr lang="zh-CN" altLang="en-US" sz="1800" dirty="0" smtClean="0">
                <a:latin typeface="微软雅黑" pitchFamily="34" charset="-122"/>
                <a:ea typeface="微软雅黑" pitchFamily="34" charset="-122"/>
              </a:rPr>
              <a:t>贸易协会并</a:t>
            </a:r>
            <a:r>
              <a:rPr lang="zh-CN" altLang="en-US" sz="1800" dirty="0">
                <a:latin typeface="微软雅黑" pitchFamily="34" charset="-122"/>
                <a:ea typeface="微软雅黑" pitchFamily="34" charset="-122"/>
              </a:rPr>
              <a:t>通知到美航班时间</a:t>
            </a:r>
            <a:r>
              <a:rPr lang="en-US" altLang="zh-CN" sz="1800" dirty="0">
                <a:latin typeface="微软雅黑" pitchFamily="34" charset="-122"/>
                <a:ea typeface="微软雅黑" pitchFamily="34" charset="-122"/>
              </a:rPr>
              <a:t>,</a:t>
            </a:r>
            <a:r>
              <a:rPr lang="zh-CN" altLang="en-US" sz="1800" dirty="0">
                <a:latin typeface="微软雅黑" pitchFamily="34" charset="-122"/>
                <a:ea typeface="微软雅黑" pitchFamily="34" charset="-122"/>
              </a:rPr>
              <a:t>安排在美接机注册住宿等事宜</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900113" y="260649"/>
            <a:ext cx="7051674" cy="1584176"/>
          </a:xfrm>
        </p:spPr>
        <p:txBody>
          <a:bodyPr/>
          <a:lstStyle/>
          <a:p>
            <a:pPr eaLnBrk="1" hangingPunct="1"/>
            <a:r>
              <a:rPr lang="zh-CN" altLang="en-US" sz="4000" b="1" dirty="0" smtClean="0">
                <a:solidFill>
                  <a:srgbClr val="FF0000"/>
                </a:solidFill>
                <a:latin typeface="微软雅黑" pitchFamily="34" charset="-122"/>
                <a:ea typeface="微软雅黑" pitchFamily="34" charset="-122"/>
              </a:rPr>
              <a:t>美国加州</a:t>
            </a:r>
            <a:r>
              <a:rPr lang="zh-CN" altLang="en-US" sz="4000" b="1" dirty="0">
                <a:solidFill>
                  <a:srgbClr val="FF0000"/>
                </a:solidFill>
                <a:latin typeface="微软雅黑" pitchFamily="34" charset="-122"/>
                <a:ea typeface="微软雅黑" pitchFamily="34" charset="-122"/>
              </a:rPr>
              <a:t>亚凯迪亚</a:t>
            </a:r>
            <a:r>
              <a:rPr lang="zh-CN" altLang="en-US" sz="4000" b="1" dirty="0" smtClean="0">
                <a:solidFill>
                  <a:srgbClr val="FF0000"/>
                </a:solidFill>
                <a:latin typeface="微软雅黑" pitchFamily="34" charset="-122"/>
                <a:ea typeface="微软雅黑" pitchFamily="34" charset="-122"/>
              </a:rPr>
              <a:t>浩瀚高中与</a:t>
            </a:r>
            <a:r>
              <a:rPr lang="en-US" altLang="zh-CN" sz="4000" b="1" dirty="0" smtClean="0">
                <a:solidFill>
                  <a:srgbClr val="FF0000"/>
                </a:solidFill>
                <a:latin typeface="微软雅黑" pitchFamily="34" charset="-122"/>
                <a:ea typeface="微软雅黑" pitchFamily="34" charset="-122"/>
              </a:rPr>
              <a:t/>
            </a:r>
            <a:br>
              <a:rPr lang="en-US" altLang="zh-CN" sz="4000" b="1" dirty="0" smtClean="0">
                <a:solidFill>
                  <a:srgbClr val="FF0000"/>
                </a:solidFill>
                <a:latin typeface="微软雅黑" pitchFamily="34" charset="-122"/>
                <a:ea typeface="微软雅黑" pitchFamily="34" charset="-122"/>
              </a:rPr>
            </a:br>
            <a:r>
              <a:rPr lang="zh-CN" altLang="en-US" sz="4000" b="1" dirty="0" smtClean="0">
                <a:solidFill>
                  <a:srgbClr val="0000FF"/>
                </a:solidFill>
                <a:latin typeface="微软雅黑" pitchFamily="34" charset="-122"/>
                <a:ea typeface="微软雅黑" pitchFamily="34" charset="-122"/>
              </a:rPr>
              <a:t>美国空间概念设</a:t>
            </a:r>
            <a:r>
              <a:rPr lang="zh-CN" altLang="en-US" sz="4000" b="1" dirty="0" smtClean="0">
                <a:solidFill>
                  <a:srgbClr val="0000FF"/>
                </a:solidFill>
                <a:latin typeface="微软雅黑" pitchFamily="34" charset="-122"/>
                <a:ea typeface="微软雅黑" pitchFamily="34" charset="-122"/>
              </a:rPr>
              <a:t>计学</a:t>
            </a:r>
            <a:r>
              <a:rPr lang="zh-CN" altLang="en-US" sz="4000" b="1" dirty="0" smtClean="0">
                <a:solidFill>
                  <a:srgbClr val="0000FF"/>
                </a:solidFill>
                <a:latin typeface="微软雅黑" pitchFamily="34" charset="-122"/>
                <a:ea typeface="微软雅黑" pitchFamily="34" charset="-122"/>
              </a:rPr>
              <a:t>院</a:t>
            </a:r>
          </a:p>
        </p:txBody>
      </p:sp>
      <p:sp>
        <p:nvSpPr>
          <p:cNvPr id="14339" name="Text Box 5"/>
          <p:cNvSpPr txBox="1">
            <a:spLocks noChangeArrowheads="1"/>
          </p:cNvSpPr>
          <p:nvPr/>
        </p:nvSpPr>
        <p:spPr bwMode="auto">
          <a:xfrm>
            <a:off x="808038" y="12747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宋体" pitchFamily="2" charset="-122"/>
              </a:defRPr>
            </a:lvl1pPr>
            <a:lvl2pPr marL="742950" indent="-285750" eaLnBrk="0" hangingPunct="0">
              <a:defRPr sz="2400">
                <a:solidFill>
                  <a:schemeClr val="tx1"/>
                </a:solidFill>
                <a:latin typeface="Arial" charset="0"/>
                <a:ea typeface="宋体" pitchFamily="2" charset="-122"/>
              </a:defRPr>
            </a:lvl2pPr>
            <a:lvl3pPr marL="1143000" indent="-228600" eaLnBrk="0" hangingPunct="0">
              <a:defRPr sz="2400">
                <a:solidFill>
                  <a:schemeClr val="tx1"/>
                </a:solidFill>
                <a:latin typeface="Arial" charset="0"/>
                <a:ea typeface="宋体" pitchFamily="2" charset="-122"/>
              </a:defRPr>
            </a:lvl3pPr>
            <a:lvl4pPr marL="1600200" indent="-228600" eaLnBrk="0" hangingPunct="0">
              <a:defRPr sz="2400">
                <a:solidFill>
                  <a:schemeClr val="tx1"/>
                </a:solidFill>
                <a:latin typeface="Arial" charset="0"/>
                <a:ea typeface="宋体" pitchFamily="2" charset="-122"/>
              </a:defRPr>
            </a:lvl4pPr>
            <a:lvl5pPr marL="2057400" indent="-228600" eaLnBrk="0" hangingPunct="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eaLnBrk="1" hangingPunct="1"/>
            <a:endParaRPr lang="en-US" sz="1800"/>
          </a:p>
        </p:txBody>
      </p:sp>
      <p:sp>
        <p:nvSpPr>
          <p:cNvPr id="14340" name="Rectangle 317"/>
          <p:cNvSpPr>
            <a:spLocks noChangeArrowheads="1"/>
          </p:cNvSpPr>
          <p:nvPr/>
        </p:nvSpPr>
        <p:spPr bwMode="auto">
          <a:xfrm>
            <a:off x="992188" y="1968701"/>
            <a:ext cx="6820172"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sz="2000" b="1" dirty="0" smtClean="0">
                <a:solidFill>
                  <a:srgbClr val="0202BE"/>
                </a:solidFill>
                <a:latin typeface="微软雅黑" pitchFamily="34" charset="-122"/>
                <a:ea typeface="微软雅黑" pitchFamily="34" charset="-122"/>
              </a:rPr>
              <a:t>签</a:t>
            </a:r>
            <a:r>
              <a:rPr lang="zh-CN" altLang="en-US" sz="2000" b="1" dirty="0">
                <a:solidFill>
                  <a:srgbClr val="0202BE"/>
                </a:solidFill>
                <a:latin typeface="微软雅黑" pitchFamily="34" charset="-122"/>
                <a:ea typeface="微软雅黑" pitchFamily="34" charset="-122"/>
              </a:rPr>
              <a:t>证前应缴费用</a:t>
            </a:r>
            <a:r>
              <a:rPr lang="zh-CN" altLang="en-US" sz="2000" b="1" dirty="0">
                <a:solidFill>
                  <a:srgbClr val="0202BE"/>
                </a:solidFill>
                <a:latin typeface="微软雅黑" pitchFamily="34" charset="-122"/>
                <a:ea typeface="微软雅黑" pitchFamily="34" charset="-122"/>
                <a:sym typeface="Wingdings" pitchFamily="2" charset="2"/>
              </a:rPr>
              <a:t>（美元）</a:t>
            </a:r>
            <a:endParaRPr lang="zh-CN" altLang="en-US" sz="2000" b="1" dirty="0">
              <a:solidFill>
                <a:srgbClr val="0202BE"/>
              </a:solidFill>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浩瀚高中学</a:t>
            </a:r>
            <a:r>
              <a:rPr lang="zh-CN" altLang="en-US" sz="2000" dirty="0">
                <a:latin typeface="微软雅黑" pitchFamily="34" charset="-122"/>
                <a:ea typeface="微软雅黑" pitchFamily="34" charset="-122"/>
              </a:rPr>
              <a:t>校申请入学许可费</a:t>
            </a:r>
            <a:r>
              <a:rPr lang="en-US" altLang="zh-CN" sz="2000" dirty="0">
                <a:latin typeface="微软雅黑" pitchFamily="34" charset="-122"/>
                <a:ea typeface="微软雅黑" pitchFamily="34" charset="-122"/>
              </a:rPr>
              <a:t>(I-20</a:t>
            </a:r>
            <a:r>
              <a:rPr lang="en-US" altLang="zh-CN" sz="2000" dirty="0" smtClean="0">
                <a:latin typeface="微软雅黑" pitchFamily="34" charset="-122"/>
                <a:ea typeface="微软雅黑" pitchFamily="34" charset="-122"/>
              </a:rPr>
              <a:t>)</a:t>
            </a:r>
            <a:r>
              <a:rPr lang="zh-CN" altLang="en-US" sz="2000" dirty="0">
                <a:latin typeface="微软雅黑" pitchFamily="34" charset="-122"/>
                <a:ea typeface="微软雅黑" pitchFamily="34" charset="-122"/>
                <a:sym typeface="Wingdings" pitchFamily="2" charset="2"/>
              </a:rPr>
              <a:t> </a:t>
            </a:r>
            <a:r>
              <a:rPr lang="en-US" altLang="zh-CN" sz="2000" dirty="0">
                <a:latin typeface="微软雅黑" pitchFamily="34" charset="-122"/>
                <a:ea typeface="微软雅黑" pitchFamily="34" charset="-122"/>
                <a:sym typeface="Wingdings" pitchFamily="2" charset="2"/>
              </a:rPr>
              <a:t> </a:t>
            </a:r>
            <a:r>
              <a:rPr lang="en-US" altLang="zh-CN" sz="2000" dirty="0" smtClean="0">
                <a:latin typeface="微软雅黑" pitchFamily="34" charset="-122"/>
                <a:ea typeface="微软雅黑" pitchFamily="34" charset="-122"/>
                <a:sym typeface="Wingdings" pitchFamily="2" charset="2"/>
              </a:rPr>
              <a:t>            </a:t>
            </a:r>
            <a:r>
              <a:rPr lang="zh-CN" altLang="en-US" sz="2000" dirty="0" smtClean="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$200.</a:t>
            </a:r>
          </a:p>
          <a:p>
            <a:r>
              <a:rPr lang="zh-CN" altLang="en-US" sz="2000" dirty="0">
                <a:solidFill>
                  <a:srgbClr val="0000FF"/>
                </a:solidFill>
                <a:latin typeface="微软雅黑" pitchFamily="34" charset="-122"/>
                <a:ea typeface="微软雅黑" pitchFamily="34" charset="-122"/>
              </a:rPr>
              <a:t>美国空间概念设计预科学</a:t>
            </a:r>
            <a:r>
              <a:rPr lang="zh-CN" altLang="en-US" sz="2000" dirty="0" smtClean="0">
                <a:solidFill>
                  <a:srgbClr val="0000FF"/>
                </a:solidFill>
                <a:latin typeface="微软雅黑" pitchFamily="34" charset="-122"/>
                <a:ea typeface="微软雅黑" pitchFamily="34" charset="-122"/>
              </a:rPr>
              <a:t>院入学许可信</a:t>
            </a:r>
            <a:r>
              <a:rPr lang="zh-CN" altLang="en-US" sz="2000" dirty="0" smtClean="0">
                <a:solidFill>
                  <a:srgbClr val="0000FF"/>
                </a:solidFill>
                <a:latin typeface="微软雅黑" pitchFamily="34" charset="-122"/>
                <a:ea typeface="微软雅黑" pitchFamily="34" charset="-122"/>
              </a:rPr>
              <a:t>费用             </a:t>
            </a:r>
            <a:r>
              <a:rPr lang="en-US" altLang="zh-CN" sz="2000" dirty="0" smtClean="0">
                <a:solidFill>
                  <a:srgbClr val="0000FF"/>
                </a:solidFill>
                <a:latin typeface="微软雅黑" pitchFamily="34" charset="-122"/>
                <a:ea typeface="微软雅黑" pitchFamily="34" charset="-122"/>
              </a:rPr>
              <a:t>$350</a:t>
            </a:r>
            <a:r>
              <a:rPr lang="en-US" altLang="zh-CN" sz="2000" dirty="0" smtClean="0">
                <a:solidFill>
                  <a:srgbClr val="0000FF"/>
                </a:solidFill>
                <a:latin typeface="微软雅黑" pitchFamily="34" charset="-122"/>
                <a:ea typeface="微软雅黑" pitchFamily="34" charset="-122"/>
              </a:rPr>
              <a:t>.</a:t>
            </a:r>
          </a:p>
          <a:p>
            <a:r>
              <a:rPr lang="zh-CN" altLang="en-US" sz="2000" dirty="0">
                <a:solidFill>
                  <a:srgbClr val="0000FF"/>
                </a:solidFill>
                <a:latin typeface="微软雅黑" pitchFamily="34" charset="-122"/>
                <a:ea typeface="微软雅黑" pitchFamily="34" charset="-122"/>
              </a:rPr>
              <a:t>寄宿家</a:t>
            </a:r>
            <a:r>
              <a:rPr lang="zh-CN" altLang="en-US" sz="2000" dirty="0" smtClean="0">
                <a:solidFill>
                  <a:srgbClr val="0000FF"/>
                </a:solidFill>
                <a:latin typeface="微软雅黑" pitchFamily="34" charset="-122"/>
                <a:ea typeface="微软雅黑" pitchFamily="34" charset="-122"/>
              </a:rPr>
              <a:t>庭房间预留费 </a:t>
            </a:r>
            <a:r>
              <a:rPr lang="en-US" altLang="zh-CN" sz="2000" dirty="0" smtClean="0">
                <a:solidFill>
                  <a:srgbClr val="0000FF"/>
                </a:solidFill>
                <a:latin typeface="微软雅黑" pitchFamily="34" charset="-122"/>
                <a:ea typeface="微软雅黑" pitchFamily="34" charset="-122"/>
              </a:rPr>
              <a:t>(</a:t>
            </a:r>
            <a:r>
              <a:rPr lang="zh-CN" altLang="en-US" sz="2000" dirty="0" smtClean="0">
                <a:solidFill>
                  <a:srgbClr val="0000FF"/>
                </a:solidFill>
                <a:latin typeface="微软雅黑" pitchFamily="34" charset="-122"/>
                <a:ea typeface="微软雅黑" pitchFamily="34" charset="-122"/>
              </a:rPr>
              <a:t>不退）                                </a:t>
            </a:r>
            <a:r>
              <a:rPr lang="en-US" altLang="zh-CN" sz="2000" dirty="0" smtClean="0">
                <a:solidFill>
                  <a:srgbClr val="0000FF"/>
                </a:solidFill>
                <a:latin typeface="微软雅黑" pitchFamily="34" charset="-122"/>
                <a:ea typeface="微软雅黑" pitchFamily="34" charset="-122"/>
              </a:rPr>
              <a:t>$1</a:t>
            </a:r>
            <a:r>
              <a:rPr lang="en-US" altLang="zh-CN" sz="2000" dirty="0" smtClean="0">
                <a:solidFill>
                  <a:srgbClr val="0000FF"/>
                </a:solidFill>
                <a:latin typeface="微软雅黑" pitchFamily="34" charset="-122"/>
                <a:ea typeface="微软雅黑" pitchFamily="34" charset="-122"/>
              </a:rPr>
              <a:t>,</a:t>
            </a:r>
            <a:r>
              <a:rPr lang="en-US" altLang="zh-CN" sz="2000" dirty="0" smtClean="0">
                <a:solidFill>
                  <a:srgbClr val="0000FF"/>
                </a:solidFill>
                <a:latin typeface="微软雅黑" pitchFamily="34" charset="-122"/>
                <a:ea typeface="微软雅黑" pitchFamily="34" charset="-122"/>
              </a:rPr>
              <a:t>250</a:t>
            </a:r>
            <a:endParaRPr lang="en-US" altLang="zh-CN" sz="2000" dirty="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美中贸协代</a:t>
            </a:r>
            <a:r>
              <a:rPr lang="zh-CN" altLang="en-US" sz="2000" dirty="0">
                <a:latin typeface="微软雅黑" pitchFamily="34" charset="-122"/>
                <a:ea typeface="微软雅黑" pitchFamily="34" charset="-122"/>
              </a:rPr>
              <a:t>办</a:t>
            </a:r>
            <a:r>
              <a:rPr lang="zh-CN" altLang="en-US" sz="2000" dirty="0" smtClean="0">
                <a:latin typeface="微软雅黑" pitchFamily="34" charset="-122"/>
                <a:ea typeface="微软雅黑" pitchFamily="34" charset="-122"/>
              </a:rPr>
              <a:t>费                                                      </a:t>
            </a:r>
            <a:r>
              <a:rPr lang="en-US" altLang="zh-CN" sz="2000" dirty="0">
                <a:latin typeface="微软雅黑" pitchFamily="34" charset="-122"/>
                <a:ea typeface="微软雅黑" pitchFamily="34" charset="-122"/>
              </a:rPr>
              <a:t>$200.</a:t>
            </a:r>
          </a:p>
          <a:p>
            <a:r>
              <a:rPr lang="zh-CN" altLang="en-US" sz="2000" u="sng" dirty="0">
                <a:latin typeface="微软雅黑" pitchFamily="34" charset="-122"/>
                <a:ea typeface="微软雅黑" pitchFamily="34" charset="-122"/>
              </a:rPr>
              <a:t>快邮费：   </a:t>
            </a:r>
            <a:r>
              <a:rPr lang="zh-CN" altLang="en-US" sz="2000" u="sng" dirty="0" smtClean="0">
                <a:latin typeface="微软雅黑" pitchFamily="34" charset="-122"/>
                <a:ea typeface="微软雅黑" pitchFamily="34" charset="-122"/>
              </a:rPr>
              <a:t>                                                             </a:t>
            </a:r>
            <a:r>
              <a:rPr lang="en-US" altLang="zh-CN" sz="2000" u="sng" dirty="0" smtClean="0">
                <a:latin typeface="微软雅黑" pitchFamily="34" charset="-122"/>
                <a:ea typeface="微软雅黑" pitchFamily="34" charset="-122"/>
              </a:rPr>
              <a:t>$100.</a:t>
            </a:r>
            <a:endParaRPr lang="en-US" altLang="zh-CN" sz="2000" dirty="0">
              <a:latin typeface="微软雅黑" pitchFamily="34" charset="-122"/>
              <a:ea typeface="微软雅黑" pitchFamily="34" charset="-122"/>
            </a:endParaRPr>
          </a:p>
          <a:p>
            <a:r>
              <a:rPr lang="zh-CN" altLang="en-US" sz="2000" b="1" dirty="0">
                <a:solidFill>
                  <a:srgbClr val="00B050"/>
                </a:solidFill>
                <a:latin typeface="微软雅黑" pitchFamily="34" charset="-122"/>
                <a:ea typeface="微软雅黑" pitchFamily="34" charset="-122"/>
              </a:rPr>
              <a:t>（以上费用均不退）                                      </a:t>
            </a:r>
            <a:r>
              <a:rPr lang="zh-CN" altLang="en-US" sz="2000" b="1" dirty="0" smtClean="0">
                <a:solidFill>
                  <a:srgbClr val="00B050"/>
                </a:solidFill>
                <a:latin typeface="微软雅黑" pitchFamily="34" charset="-122"/>
                <a:ea typeface="微软雅黑" pitchFamily="34" charset="-122"/>
              </a:rPr>
              <a:t>   </a:t>
            </a:r>
            <a:r>
              <a:rPr lang="zh-CN" altLang="en-US" sz="2000" b="1" dirty="0" smtClean="0">
                <a:solidFill>
                  <a:srgbClr val="00B050"/>
                </a:solidFill>
                <a:latin typeface="微软雅黑" pitchFamily="34" charset="-122"/>
                <a:ea typeface="微软雅黑" pitchFamily="34" charset="-122"/>
              </a:rPr>
              <a:t>   </a:t>
            </a:r>
            <a:r>
              <a:rPr lang="en-US" altLang="zh-CN" sz="2000" b="1" dirty="0" smtClean="0">
                <a:solidFill>
                  <a:srgbClr val="00B050"/>
                </a:solidFill>
                <a:latin typeface="微软雅黑" pitchFamily="34" charset="-122"/>
                <a:ea typeface="微软雅黑" pitchFamily="34" charset="-122"/>
              </a:rPr>
              <a:t>$2,100</a:t>
            </a:r>
            <a:r>
              <a:rPr lang="en-US" altLang="zh-CN" sz="2000" dirty="0" smtClean="0">
                <a:latin typeface="微软雅黑" pitchFamily="34" charset="-122"/>
                <a:ea typeface="微软雅黑" pitchFamily="34" charset="-122"/>
              </a:rPr>
              <a:t>. </a:t>
            </a:r>
            <a:endParaRPr lang="en-US" altLang="zh-CN" sz="2000" dirty="0">
              <a:latin typeface="微软雅黑" pitchFamily="34" charset="-122"/>
              <a:ea typeface="微软雅黑" pitchFamily="34" charset="-122"/>
            </a:endParaRPr>
          </a:p>
          <a:p>
            <a:r>
              <a:rPr lang="zh-CN" altLang="en-US" sz="2000" dirty="0">
                <a:latin typeface="微软雅黑" pitchFamily="34" charset="-122"/>
                <a:ea typeface="微软雅黑" pitchFamily="34" charset="-122"/>
              </a:rPr>
              <a:t>加上直接寄给学校的留位定</a:t>
            </a:r>
            <a:r>
              <a:rPr lang="zh-CN" altLang="en-US" sz="2000" dirty="0" smtClean="0">
                <a:latin typeface="微软雅黑" pitchFamily="34" charset="-122"/>
                <a:ea typeface="微软雅黑" pitchFamily="34" charset="-122"/>
              </a:rPr>
              <a:t>金 </a:t>
            </a:r>
            <a:r>
              <a:rPr lang="en-US" altLang="zh-CN" sz="2000" dirty="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取得美签不退</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2,500</a:t>
            </a:r>
            <a:r>
              <a:rPr lang="en-US" altLang="zh-CN" sz="2000" dirty="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         </a:t>
            </a:r>
            <a:endParaRPr lang="en-US" altLang="zh-CN" sz="2000" dirty="0" smtClean="0">
              <a:latin typeface="微软雅黑" pitchFamily="34" charset="-122"/>
              <a:ea typeface="微软雅黑" pitchFamily="34" charset="-122"/>
            </a:endParaRPr>
          </a:p>
          <a:p>
            <a:r>
              <a:rPr lang="zh-CN" altLang="en-US" sz="2000" b="1" dirty="0">
                <a:latin typeface="微软雅黑" pitchFamily="34" charset="-122"/>
                <a:ea typeface="微软雅黑" pitchFamily="34" charset="-122"/>
              </a:rPr>
              <a:t>小</a:t>
            </a:r>
            <a:r>
              <a:rPr lang="zh-CN" altLang="en-US" sz="2000" b="1" dirty="0" smtClean="0">
                <a:latin typeface="微软雅黑" pitchFamily="34" charset="-122"/>
                <a:ea typeface="微软雅黑" pitchFamily="34" charset="-122"/>
              </a:rPr>
              <a:t>计：                                                               </a:t>
            </a:r>
            <a:r>
              <a:rPr lang="zh-CN" altLang="en-US" sz="2000" b="1" dirty="0" smtClean="0">
                <a:latin typeface="微软雅黑" pitchFamily="34" charset="-122"/>
                <a:ea typeface="微软雅黑" pitchFamily="34" charset="-122"/>
              </a:rPr>
              <a:t> </a:t>
            </a:r>
            <a:r>
              <a:rPr lang="en-US" altLang="zh-CN" sz="2000" b="1" dirty="0" smtClean="0">
                <a:solidFill>
                  <a:srgbClr val="FF0066"/>
                </a:solidFill>
                <a:latin typeface="微软雅黑" pitchFamily="34" charset="-122"/>
                <a:ea typeface="微软雅黑" pitchFamily="34" charset="-122"/>
              </a:rPr>
              <a:t>$4,600</a:t>
            </a:r>
            <a:r>
              <a:rPr lang="en-US" altLang="zh-CN" sz="2000" b="1" dirty="0" smtClean="0">
                <a:solidFill>
                  <a:srgbClr val="FF0066"/>
                </a:solidFill>
                <a:latin typeface="微软雅黑" pitchFamily="34" charset="-122"/>
                <a:ea typeface="微软雅黑" pitchFamily="34" charset="-122"/>
              </a:rPr>
              <a:t>.</a:t>
            </a:r>
            <a:endParaRPr lang="en-US" altLang="zh-CN" sz="2000" b="1" dirty="0">
              <a:solidFill>
                <a:srgbClr val="FF0066"/>
              </a:solidFill>
              <a:latin typeface="微软雅黑" pitchFamily="34" charset="-122"/>
              <a:ea typeface="微软雅黑" pitchFamily="34" charset="-122"/>
            </a:endParaRPr>
          </a:p>
          <a:p>
            <a:r>
              <a:rPr lang="zh-CN" altLang="en-US" sz="2000" b="1" dirty="0" smtClean="0">
                <a:solidFill>
                  <a:srgbClr val="FF0000"/>
                </a:solidFill>
                <a:latin typeface="微软雅黑" pitchFamily="34" charset="-122"/>
                <a:ea typeface="微软雅黑" pitchFamily="34" charset="-122"/>
              </a:rPr>
              <a:t>附</a:t>
            </a:r>
            <a:r>
              <a:rPr lang="zh-CN" altLang="en-US" sz="2000" b="1" dirty="0">
                <a:solidFill>
                  <a:srgbClr val="FF0000"/>
                </a:solidFill>
                <a:latin typeface="微软雅黑" pitchFamily="34" charset="-122"/>
                <a:ea typeface="微软雅黑" pitchFamily="34" charset="-122"/>
              </a:rPr>
              <a:t>注</a:t>
            </a:r>
            <a:r>
              <a:rPr lang="zh-CN" altLang="en-US" sz="2000" dirty="0">
                <a:solidFill>
                  <a:srgbClr val="FF0000"/>
                </a:solidFill>
                <a:latin typeface="微软雅黑" pitchFamily="34" charset="-122"/>
                <a:ea typeface="微软雅黑" pitchFamily="34" charset="-122"/>
              </a:rPr>
              <a:t>：</a:t>
            </a:r>
            <a:r>
              <a:rPr lang="zh-CN" altLang="en-US" sz="2000" b="1" dirty="0">
                <a:solidFill>
                  <a:srgbClr val="0202BE"/>
                </a:solidFill>
                <a:latin typeface="微软雅黑" pitchFamily="34" charset="-122"/>
                <a:ea typeface="微软雅黑" pitchFamily="34" charset="-122"/>
              </a:rPr>
              <a:t>留位定金是直接付给学校与</a:t>
            </a:r>
            <a:r>
              <a:rPr lang="zh-CN" altLang="en-US" sz="2000" b="1" dirty="0" smtClean="0">
                <a:solidFill>
                  <a:srgbClr val="0202BE"/>
                </a:solidFill>
                <a:latin typeface="微软雅黑" pitchFamily="34" charset="-122"/>
                <a:ea typeface="微软雅黑" pitchFamily="34" charset="-122"/>
              </a:rPr>
              <a:t>美中贸易协会无</a:t>
            </a:r>
            <a:r>
              <a:rPr lang="zh-CN" altLang="en-US" sz="2000" b="1" dirty="0">
                <a:solidFill>
                  <a:srgbClr val="0202BE"/>
                </a:solidFill>
                <a:latin typeface="微软雅黑" pitchFamily="34" charset="-122"/>
                <a:ea typeface="微软雅黑" pitchFamily="34" charset="-122"/>
              </a:rPr>
              <a:t>关</a:t>
            </a:r>
            <a:endParaRPr lang="en-US" altLang="zh-CN" sz="2000" b="1" dirty="0">
              <a:solidFill>
                <a:srgbClr val="0202BE"/>
              </a:solidFill>
              <a:latin typeface="微软雅黑" pitchFamily="34" charset="-122"/>
              <a:ea typeface="微软雅黑" pitchFamily="34" charset="-122"/>
            </a:endParaRPr>
          </a:p>
          <a:p>
            <a:r>
              <a:rPr lang="zh-CN" altLang="en-US" sz="2000" b="1" dirty="0">
                <a:solidFill>
                  <a:srgbClr val="0202BE"/>
                </a:solidFill>
                <a:latin typeface="微软雅黑" pitchFamily="34" charset="-122"/>
                <a:ea typeface="微软雅黑" pitchFamily="34" charset="-122"/>
              </a:rPr>
              <a:t>          学生取得美签入校注册时</a:t>
            </a:r>
            <a:r>
              <a:rPr lang="zh-CN" altLang="en-US" sz="2000" b="1" dirty="0">
                <a:solidFill>
                  <a:srgbClr val="00B050"/>
                </a:solidFill>
                <a:latin typeface="微软雅黑" pitchFamily="34" charset="-122"/>
                <a:ea typeface="微软雅黑" pitchFamily="34" charset="-122"/>
              </a:rPr>
              <a:t>可在学费中抵扣回</a:t>
            </a:r>
            <a:r>
              <a:rPr lang="zh-CN" altLang="en-US" sz="2000" b="1" dirty="0" smtClean="0">
                <a:solidFill>
                  <a:srgbClr val="00B050"/>
                </a:solidFill>
                <a:latin typeface="微软雅黑" pitchFamily="34" charset="-122"/>
                <a:ea typeface="微软雅黑" pitchFamily="34" charset="-122"/>
              </a:rPr>
              <a:t>来</a:t>
            </a:r>
            <a:r>
              <a:rPr lang="zh-CN" altLang="en-US" sz="2000" dirty="0" smtClean="0">
                <a:solidFill>
                  <a:srgbClr val="0202BE"/>
                </a:solidFill>
                <a:latin typeface="微软雅黑" pitchFamily="34" charset="-122"/>
                <a:ea typeface="微软雅黑" pitchFamily="34" charset="-122"/>
              </a:rPr>
              <a:t>       </a:t>
            </a:r>
            <a:endParaRPr lang="en-US" altLang="zh-CN" sz="2000" dirty="0" smtClean="0">
              <a:solidFill>
                <a:srgbClr val="0202BE"/>
              </a:solidFill>
              <a:latin typeface="微软雅黑" pitchFamily="34" charset="-122"/>
              <a:ea typeface="微软雅黑" pitchFamily="34" charset="-122"/>
            </a:endParaRPr>
          </a:p>
          <a:p>
            <a:r>
              <a:rPr lang="en-US" altLang="zh-CN" sz="2000" b="1" dirty="0">
                <a:solidFill>
                  <a:srgbClr val="00B050"/>
                </a:solidFill>
                <a:latin typeface="微软雅黑" pitchFamily="34" charset="-122"/>
                <a:ea typeface="微软雅黑" pitchFamily="34" charset="-122"/>
              </a:rPr>
              <a:t> </a:t>
            </a:r>
            <a:r>
              <a:rPr lang="en-US" altLang="zh-CN" sz="2000" b="1" dirty="0" smtClean="0">
                <a:solidFill>
                  <a:srgbClr val="00B050"/>
                </a:solidFill>
                <a:latin typeface="微软雅黑" pitchFamily="34" charset="-122"/>
                <a:ea typeface="微软雅黑" pitchFamily="34" charset="-122"/>
              </a:rPr>
              <a:t>         </a:t>
            </a:r>
            <a:r>
              <a:rPr lang="zh-CN" altLang="en-US" sz="2000" b="1" dirty="0" smtClean="0">
                <a:solidFill>
                  <a:srgbClr val="00B050"/>
                </a:solidFill>
                <a:latin typeface="微软雅黑" pitchFamily="34" charset="-122"/>
                <a:ea typeface="微软雅黑" pitchFamily="34" charset="-122"/>
              </a:rPr>
              <a:t>高尔夫种子球手培训费尚未计算在内，费用特别便宜，</a:t>
            </a:r>
            <a:endParaRPr lang="en-US" altLang="zh-CN" sz="2000" b="1" dirty="0" smtClean="0">
              <a:solidFill>
                <a:srgbClr val="00B050"/>
              </a:solidFill>
              <a:latin typeface="微软雅黑" pitchFamily="34" charset="-122"/>
              <a:ea typeface="微软雅黑" pitchFamily="34" charset="-122"/>
            </a:endParaRPr>
          </a:p>
          <a:p>
            <a:r>
              <a:rPr lang="en-US" altLang="zh-CN" sz="2000" b="1" dirty="0">
                <a:solidFill>
                  <a:srgbClr val="00B050"/>
                </a:solidFill>
                <a:latin typeface="微软雅黑" pitchFamily="34" charset="-122"/>
                <a:ea typeface="微软雅黑" pitchFamily="34" charset="-122"/>
              </a:rPr>
              <a:t> </a:t>
            </a:r>
            <a:r>
              <a:rPr lang="en-US" altLang="zh-CN" sz="2000" b="1" dirty="0" smtClean="0">
                <a:solidFill>
                  <a:srgbClr val="00B050"/>
                </a:solidFill>
                <a:latin typeface="微软雅黑" pitchFamily="34" charset="-122"/>
                <a:ea typeface="微软雅黑" pitchFamily="34" charset="-122"/>
              </a:rPr>
              <a:t>         </a:t>
            </a:r>
            <a:r>
              <a:rPr lang="zh-CN" altLang="en-US" sz="2000" b="1" dirty="0" smtClean="0">
                <a:solidFill>
                  <a:srgbClr val="00B050"/>
                </a:solidFill>
                <a:latin typeface="微软雅黑" pitchFamily="34" charset="-122"/>
                <a:ea typeface="微软雅黑" pitchFamily="34" charset="-122"/>
              </a:rPr>
              <a:t>除非聘请特别有名的大师教球费用另计</a:t>
            </a:r>
            <a:endParaRPr lang="en-US" altLang="zh-CN" sz="2000" b="1" dirty="0">
              <a:solidFill>
                <a:srgbClr val="00B050"/>
              </a:solidFill>
              <a:latin typeface="微软雅黑" pitchFamily="34" charset="-122"/>
              <a:ea typeface="微软雅黑"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971600"/>
          </a:xfrm>
        </p:spPr>
        <p:txBody>
          <a:bodyPr/>
          <a:lstStyle/>
          <a:p>
            <a:pPr algn="l"/>
            <a:r>
              <a:rPr lang="en-US" altLang="zh-CN" b="1" dirty="0" smtClean="0">
                <a:solidFill>
                  <a:srgbClr val="FF0000"/>
                </a:solidFill>
                <a:latin typeface="微软雅黑" pitchFamily="34" charset="-122"/>
                <a:ea typeface="微软雅黑" pitchFamily="34" charset="-122"/>
              </a:rPr>
              <a:t/>
            </a:r>
            <a:br>
              <a:rPr lang="en-US" altLang="zh-CN" b="1" dirty="0" smtClean="0">
                <a:solidFill>
                  <a:srgbClr val="FF0000"/>
                </a:solidFill>
                <a:latin typeface="微软雅黑" pitchFamily="34" charset="-122"/>
                <a:ea typeface="微软雅黑" pitchFamily="34" charset="-122"/>
              </a:rPr>
            </a:br>
            <a:r>
              <a:rPr lang="zh-CN" altLang="en-US" sz="4000" b="1" dirty="0" smtClean="0">
                <a:solidFill>
                  <a:srgbClr val="FF0000"/>
                </a:solidFill>
                <a:latin typeface="微软雅黑" pitchFamily="34" charset="-122"/>
                <a:ea typeface="微软雅黑" pitchFamily="34" charset="-122"/>
              </a:rPr>
              <a:t>美</a:t>
            </a:r>
            <a:r>
              <a:rPr lang="zh-CN" altLang="en-US" sz="4000" b="1" dirty="0">
                <a:solidFill>
                  <a:srgbClr val="FF0000"/>
                </a:solidFill>
                <a:latin typeface="微软雅黑" pitchFamily="34" charset="-122"/>
                <a:ea typeface="微软雅黑" pitchFamily="34" charset="-122"/>
              </a:rPr>
              <a:t>国加州亚凯迪亚浩瀚高</a:t>
            </a:r>
            <a:r>
              <a:rPr lang="zh-CN" altLang="en-US" sz="4000" b="1" dirty="0" smtClean="0">
                <a:solidFill>
                  <a:srgbClr val="FF0000"/>
                </a:solidFill>
                <a:latin typeface="微软雅黑" pitchFamily="34" charset="-122"/>
                <a:ea typeface="微软雅黑" pitchFamily="34" charset="-122"/>
              </a:rPr>
              <a:t>中学杂费</a:t>
            </a:r>
            <a:r>
              <a:rPr lang="en-US" altLang="zh-CN" b="1" dirty="0" smtClean="0">
                <a:solidFill>
                  <a:srgbClr val="FF0000"/>
                </a:solidFill>
                <a:latin typeface="微软雅黑" pitchFamily="34" charset="-122"/>
                <a:ea typeface="微软雅黑" pitchFamily="34" charset="-122"/>
              </a:rPr>
              <a:t/>
            </a:r>
            <a:br>
              <a:rPr lang="en-US" altLang="zh-CN" b="1" dirty="0" smtClean="0">
                <a:solidFill>
                  <a:srgbClr val="FF0000"/>
                </a:solidFill>
                <a:latin typeface="微软雅黑" pitchFamily="34" charset="-122"/>
                <a:ea typeface="微软雅黑" pitchFamily="34" charset="-122"/>
              </a:rPr>
            </a:br>
            <a:endParaRPr lang="en-US" dirty="0">
              <a:solidFill>
                <a:srgbClr val="0000FF"/>
              </a:solidFill>
            </a:endParaRPr>
          </a:p>
        </p:txBody>
      </p:sp>
      <p:sp>
        <p:nvSpPr>
          <p:cNvPr id="3" name="Content Placeholder 2"/>
          <p:cNvSpPr>
            <a:spLocks noGrp="1"/>
          </p:cNvSpPr>
          <p:nvPr>
            <p:ph idx="1"/>
          </p:nvPr>
        </p:nvSpPr>
        <p:spPr>
          <a:xfrm>
            <a:off x="323528" y="908720"/>
            <a:ext cx="8568952" cy="5472608"/>
          </a:xfrm>
        </p:spPr>
        <p:txBody>
          <a:bodyPr/>
          <a:lstStyle/>
          <a:p>
            <a:r>
              <a:rPr lang="zh-CN" altLang="en-US" sz="2000" b="1" u="sng" dirty="0">
                <a:solidFill>
                  <a:srgbClr val="0202BE"/>
                </a:solidFill>
                <a:latin typeface="微软雅黑" pitchFamily="34" charset="-122"/>
                <a:ea typeface="微软雅黑" pitchFamily="34" charset="-122"/>
              </a:rPr>
              <a:t>拿到入学许可扫描件时需缴费用</a:t>
            </a:r>
            <a:r>
              <a:rPr lang="zh-CN" altLang="en-US" sz="2000" dirty="0" smtClean="0">
                <a:latin typeface="微软雅黑" pitchFamily="34" charset="-122"/>
                <a:ea typeface="微软雅黑" pitchFamily="34" charset="-122"/>
              </a:rPr>
              <a:t>：</a:t>
            </a:r>
            <a:endParaRPr lang="en-US" altLang="zh-CN" sz="2000" dirty="0" smtClean="0">
              <a:latin typeface="微软雅黑" pitchFamily="34" charset="-122"/>
              <a:ea typeface="微软雅黑" pitchFamily="34" charset="-122"/>
            </a:endParaRPr>
          </a:p>
          <a:p>
            <a:r>
              <a:rPr lang="zh-CN" altLang="en-US" sz="2000" dirty="0" smtClean="0">
                <a:solidFill>
                  <a:srgbClr val="C00000"/>
                </a:solidFill>
                <a:latin typeface="微软雅黑" pitchFamily="34" charset="-122"/>
                <a:ea typeface="微软雅黑" pitchFamily="34" charset="-122"/>
              </a:rPr>
              <a:t>预</a:t>
            </a:r>
            <a:r>
              <a:rPr lang="zh-CN" altLang="en-US" sz="2000" dirty="0" smtClean="0">
                <a:solidFill>
                  <a:srgbClr val="C00000"/>
                </a:solidFill>
                <a:latin typeface="微软雅黑" pitchFamily="34" charset="-122"/>
                <a:ea typeface="微软雅黑" pitchFamily="34" charset="-122"/>
              </a:rPr>
              <a:t>缴</a:t>
            </a:r>
            <a:r>
              <a:rPr lang="zh-CN" altLang="en-US" sz="2000" dirty="0">
                <a:solidFill>
                  <a:srgbClr val="C00000"/>
                </a:solidFill>
                <a:latin typeface="微软雅黑" pitchFamily="34" charset="-122"/>
                <a:ea typeface="微软雅黑" pitchFamily="34" charset="-122"/>
              </a:rPr>
              <a:t>浩瀚高中</a:t>
            </a:r>
            <a:r>
              <a:rPr lang="zh-CN" altLang="en-US" sz="2000" dirty="0" smtClean="0">
                <a:solidFill>
                  <a:srgbClr val="C00000"/>
                </a:solidFill>
                <a:latin typeface="微软雅黑" pitchFamily="34" charset="-122"/>
                <a:ea typeface="微软雅黑" pitchFamily="34" charset="-122"/>
              </a:rPr>
              <a:t>全</a:t>
            </a:r>
            <a:r>
              <a:rPr lang="zh-CN" altLang="en-US" sz="2000" dirty="0">
                <a:solidFill>
                  <a:srgbClr val="C00000"/>
                </a:solidFill>
                <a:latin typeface="微软雅黑" pitchFamily="34" charset="-122"/>
                <a:ea typeface="微软雅黑" pitchFamily="34" charset="-122"/>
              </a:rPr>
              <a:t>年学费</a:t>
            </a:r>
            <a:r>
              <a:rPr lang="zh-CN" altLang="en-US" sz="2000" b="1" dirty="0">
                <a:solidFill>
                  <a:srgbClr val="C00000"/>
                </a:solidFill>
                <a:latin typeface="微软雅黑" pitchFamily="34" charset="-122"/>
                <a:ea typeface="微软雅黑" pitchFamily="34" charset="-122"/>
              </a:rPr>
              <a:t>（未获签证全退）</a:t>
            </a:r>
            <a:r>
              <a:rPr lang="zh-CN" altLang="en-US" sz="2000" dirty="0">
                <a:solidFill>
                  <a:srgbClr val="C00000"/>
                </a:solidFill>
                <a:latin typeface="微软雅黑" pitchFamily="34" charset="-122"/>
                <a:ea typeface="微软雅黑" pitchFamily="34" charset="-122"/>
              </a:rPr>
              <a:t>      </a:t>
            </a:r>
            <a:r>
              <a:rPr lang="zh-CN" altLang="en-US" sz="2000" dirty="0" smtClean="0">
                <a:solidFill>
                  <a:srgbClr val="C00000"/>
                </a:solidFill>
                <a:latin typeface="微软雅黑" pitchFamily="34" charset="-122"/>
                <a:ea typeface="微软雅黑" pitchFamily="34" charset="-122"/>
              </a:rPr>
              <a:t>                          </a:t>
            </a:r>
            <a:r>
              <a:rPr lang="en-US" altLang="zh-CN" sz="2000" dirty="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25,500</a:t>
            </a:r>
            <a:endParaRPr lang="zh-CN" altLang="en-US" sz="2000" dirty="0">
              <a:latin typeface="微软雅黑" pitchFamily="34" charset="-122"/>
              <a:ea typeface="微软雅黑" pitchFamily="34" charset="-122"/>
            </a:endParaRPr>
          </a:p>
          <a:p>
            <a:r>
              <a:rPr lang="zh-CN" altLang="en-US" sz="2000" dirty="0">
                <a:solidFill>
                  <a:srgbClr val="00B050"/>
                </a:solidFill>
                <a:latin typeface="微软雅黑" pitchFamily="34" charset="-122"/>
                <a:ea typeface="微软雅黑" pitchFamily="34" charset="-122"/>
              </a:rPr>
              <a:t>预缴</a:t>
            </a:r>
            <a:r>
              <a:rPr lang="zh-CN" altLang="en-US" sz="2000" dirty="0" smtClean="0">
                <a:solidFill>
                  <a:srgbClr val="00B050"/>
                </a:solidFill>
                <a:latin typeface="微软雅黑" pitchFamily="34" charset="-122"/>
                <a:ea typeface="微软雅黑" pitchFamily="34" charset="-122"/>
              </a:rPr>
              <a:t>寄</a:t>
            </a:r>
            <a:r>
              <a:rPr lang="zh-CN" altLang="en-US" sz="2000" dirty="0">
                <a:solidFill>
                  <a:srgbClr val="00B050"/>
                </a:solidFill>
                <a:latin typeface="微软雅黑" pitchFamily="34" charset="-122"/>
                <a:ea typeface="微软雅黑" pitchFamily="34" charset="-122"/>
              </a:rPr>
              <a:t>宿家</a:t>
            </a:r>
            <a:r>
              <a:rPr lang="zh-CN" altLang="en-US" sz="2000" dirty="0" smtClean="0">
                <a:solidFill>
                  <a:srgbClr val="00B050"/>
                </a:solidFill>
                <a:latin typeface="微软雅黑" pitchFamily="34" charset="-122"/>
                <a:ea typeface="微软雅黑" pitchFamily="34" charset="-122"/>
              </a:rPr>
              <a:t>庭</a:t>
            </a:r>
            <a:r>
              <a:rPr lang="zh-CN" altLang="en-US" sz="2000" dirty="0" smtClean="0">
                <a:solidFill>
                  <a:srgbClr val="00B050"/>
                </a:solidFill>
                <a:latin typeface="微软雅黑" pitchFamily="34" charset="-122"/>
                <a:ea typeface="微软雅黑" pitchFamily="34" charset="-122"/>
              </a:rPr>
              <a:t>房费 </a:t>
            </a:r>
            <a:r>
              <a:rPr lang="zh-CN" altLang="en-US" sz="2000" dirty="0">
                <a:solidFill>
                  <a:srgbClr val="0000FF"/>
                </a:solidFill>
                <a:latin typeface="微软雅黑" pitchFamily="34" charset="-122"/>
                <a:ea typeface="微软雅黑" pitchFamily="34" charset="-122"/>
              </a:rPr>
              <a:t>单人房</a:t>
            </a:r>
            <a:r>
              <a:rPr lang="en-US" altLang="zh-CN" sz="2000" dirty="0" smtClean="0">
                <a:solidFill>
                  <a:srgbClr val="00B050"/>
                </a:solidFill>
                <a:latin typeface="微软雅黑" pitchFamily="34" charset="-122"/>
                <a:ea typeface="微软雅黑" pitchFamily="34" charset="-122"/>
              </a:rPr>
              <a:t>$2,000 x 12 </a:t>
            </a:r>
            <a:r>
              <a:rPr lang="zh-CN" altLang="en-US" sz="2000" dirty="0" smtClean="0">
                <a:solidFill>
                  <a:srgbClr val="00B050"/>
                </a:solidFill>
                <a:latin typeface="微软雅黑" pitchFamily="34" charset="-122"/>
                <a:ea typeface="微软雅黑" pitchFamily="34" charset="-122"/>
              </a:rPr>
              <a:t>个</a:t>
            </a:r>
            <a:r>
              <a:rPr lang="zh-CN" altLang="en-US" sz="2000" dirty="0" smtClean="0">
                <a:solidFill>
                  <a:srgbClr val="00B050"/>
                </a:solidFill>
                <a:latin typeface="微软雅黑" pitchFamily="34" charset="-122"/>
                <a:ea typeface="微软雅黑" pitchFamily="34" charset="-122"/>
              </a:rPr>
              <a:t>月</a:t>
            </a:r>
            <a:r>
              <a:rPr lang="en-US" altLang="zh-CN" sz="2000" b="1" dirty="0">
                <a:solidFill>
                  <a:srgbClr val="C00000"/>
                </a:solidFill>
                <a:latin typeface="微软雅黑" pitchFamily="34" charset="-122"/>
                <a:ea typeface="微软雅黑" pitchFamily="34" charset="-122"/>
              </a:rPr>
              <a:t>(</a:t>
            </a:r>
            <a:r>
              <a:rPr lang="zh-CN" altLang="en-US" sz="2000" b="1" dirty="0" smtClean="0">
                <a:solidFill>
                  <a:srgbClr val="C00000"/>
                </a:solidFill>
                <a:latin typeface="微软雅黑" pitchFamily="34" charset="-122"/>
                <a:ea typeface="微软雅黑" pitchFamily="34" charset="-122"/>
              </a:rPr>
              <a:t>未获</a:t>
            </a:r>
            <a:r>
              <a:rPr lang="zh-CN" altLang="en-US" sz="2000" b="1" dirty="0">
                <a:solidFill>
                  <a:srgbClr val="C00000"/>
                </a:solidFill>
                <a:latin typeface="微软雅黑" pitchFamily="34" charset="-122"/>
                <a:ea typeface="微软雅黑" pitchFamily="34" charset="-122"/>
              </a:rPr>
              <a:t>签证全</a:t>
            </a:r>
            <a:r>
              <a:rPr lang="zh-CN" altLang="en-US" sz="2000" b="1" dirty="0" smtClean="0">
                <a:solidFill>
                  <a:srgbClr val="C00000"/>
                </a:solidFill>
                <a:latin typeface="微软雅黑" pitchFamily="34" charset="-122"/>
                <a:ea typeface="微软雅黑" pitchFamily="34" charset="-122"/>
              </a:rPr>
              <a:t>退</a:t>
            </a:r>
            <a:r>
              <a:rPr lang="en-US" altLang="zh-CN" sz="2000" b="1" dirty="0" smtClean="0">
                <a:solidFill>
                  <a:srgbClr val="C00000"/>
                </a:solidFill>
                <a:latin typeface="微软雅黑" pitchFamily="34" charset="-122"/>
                <a:ea typeface="微软雅黑" pitchFamily="34" charset="-122"/>
              </a:rPr>
              <a:t>)</a:t>
            </a:r>
            <a:r>
              <a:rPr lang="zh-CN" altLang="en-US" sz="2000" b="1" dirty="0" smtClean="0">
                <a:solidFill>
                  <a:srgbClr val="C00000"/>
                </a:solidFill>
                <a:latin typeface="微软雅黑" pitchFamily="34" charset="-122"/>
                <a:ea typeface="微软雅黑" pitchFamily="34" charset="-122"/>
              </a:rPr>
              <a:t>     </a:t>
            </a:r>
            <a:r>
              <a:rPr lang="en-US" altLang="zh-CN" sz="2000" u="sng" dirty="0" smtClean="0">
                <a:solidFill>
                  <a:srgbClr val="00B050"/>
                </a:solidFill>
                <a:latin typeface="微软雅黑" pitchFamily="34" charset="-122"/>
                <a:ea typeface="微软雅黑" pitchFamily="34" charset="-122"/>
              </a:rPr>
              <a:t>$</a:t>
            </a:r>
            <a:r>
              <a:rPr lang="en-US" altLang="zh-CN" sz="2000" u="sng" dirty="0" smtClean="0">
                <a:solidFill>
                  <a:srgbClr val="00B050"/>
                </a:solidFill>
                <a:latin typeface="微软雅黑" pitchFamily="34" charset="-122"/>
                <a:ea typeface="微软雅黑" pitchFamily="34" charset="-122"/>
              </a:rPr>
              <a:t>24,000         </a:t>
            </a:r>
            <a:r>
              <a:rPr lang="zh-CN" altLang="en-US" sz="2000" u="sng" dirty="0" smtClean="0">
                <a:solidFill>
                  <a:srgbClr val="00B050"/>
                </a:solidFill>
                <a:latin typeface="微软雅黑" pitchFamily="34" charset="-122"/>
                <a:ea typeface="微软雅黑" pitchFamily="34" charset="-122"/>
              </a:rPr>
              <a:t>  </a:t>
            </a:r>
            <a:r>
              <a:rPr lang="zh-CN" altLang="en-US" sz="2400" b="1" dirty="0">
                <a:solidFill>
                  <a:srgbClr val="0000FF"/>
                </a:solidFill>
                <a:latin typeface="微软雅黑" pitchFamily="34" charset="-122"/>
                <a:ea typeface="微软雅黑" pitchFamily="34" charset="-122"/>
              </a:rPr>
              <a:t>或</a:t>
            </a:r>
            <a:r>
              <a:rPr lang="zh-CN" altLang="en-US" sz="2400" b="1" dirty="0" smtClean="0">
                <a:solidFill>
                  <a:srgbClr val="0000FF"/>
                </a:solidFill>
                <a:latin typeface="微软雅黑" pitchFamily="34" charset="-122"/>
                <a:ea typeface="微软雅黑" pitchFamily="34" charset="-122"/>
              </a:rPr>
              <a:t>  </a:t>
            </a:r>
            <a:r>
              <a:rPr lang="en-US" altLang="zh-CN" sz="2000" dirty="0">
                <a:solidFill>
                  <a:srgbClr val="0000FF"/>
                </a:solidFill>
                <a:latin typeface="微软雅黑" pitchFamily="34" charset="-122"/>
                <a:ea typeface="微软雅黑" pitchFamily="34" charset="-122"/>
              </a:rPr>
              <a:t>2</a:t>
            </a:r>
            <a:r>
              <a:rPr lang="zh-CN" altLang="en-US" sz="2000" dirty="0">
                <a:solidFill>
                  <a:srgbClr val="0000FF"/>
                </a:solidFill>
                <a:latin typeface="微软雅黑" pitchFamily="34" charset="-122"/>
                <a:ea typeface="微软雅黑" pitchFamily="34" charset="-122"/>
              </a:rPr>
              <a:t>人</a:t>
            </a:r>
            <a:r>
              <a:rPr lang="en-US" altLang="zh-CN" sz="2000" dirty="0">
                <a:solidFill>
                  <a:srgbClr val="0000FF"/>
                </a:solidFill>
                <a:latin typeface="微软雅黑" pitchFamily="34" charset="-122"/>
                <a:ea typeface="微软雅黑" pitchFamily="34" charset="-122"/>
              </a:rPr>
              <a:t>1</a:t>
            </a:r>
            <a:r>
              <a:rPr lang="zh-CN" altLang="en-US" sz="2000" dirty="0">
                <a:solidFill>
                  <a:srgbClr val="0000FF"/>
                </a:solidFill>
                <a:latin typeface="微软雅黑" pitchFamily="34" charset="-122"/>
                <a:ea typeface="微软雅黑" pitchFamily="34" charset="-122"/>
              </a:rPr>
              <a:t>房</a:t>
            </a:r>
            <a:r>
              <a:rPr lang="en-US" altLang="zh-CN" sz="2000" dirty="0">
                <a:solidFill>
                  <a:srgbClr val="00B050"/>
                </a:solidFill>
                <a:latin typeface="微软雅黑" pitchFamily="34" charset="-122"/>
                <a:ea typeface="微软雅黑" pitchFamily="34" charset="-122"/>
              </a:rPr>
              <a:t>$1,800 x 12 </a:t>
            </a:r>
            <a:r>
              <a:rPr lang="zh-CN" altLang="en-US" sz="2000" dirty="0">
                <a:solidFill>
                  <a:srgbClr val="00B050"/>
                </a:solidFill>
                <a:latin typeface="微软雅黑" pitchFamily="34" charset="-122"/>
                <a:ea typeface="微软雅黑" pitchFamily="34" charset="-122"/>
              </a:rPr>
              <a:t>个月  </a:t>
            </a:r>
            <a:r>
              <a:rPr lang="en-US" altLang="zh-CN" sz="2000" dirty="0" smtClean="0">
                <a:solidFill>
                  <a:srgbClr val="00B050"/>
                </a:solidFill>
                <a:latin typeface="微软雅黑" pitchFamily="34" charset="-122"/>
                <a:ea typeface="微软雅黑" pitchFamily="34" charset="-122"/>
              </a:rPr>
              <a:t>(</a:t>
            </a:r>
            <a:r>
              <a:rPr lang="zh-CN" altLang="en-US" sz="2000" dirty="0" smtClean="0">
                <a:solidFill>
                  <a:srgbClr val="00B050"/>
                </a:solidFill>
                <a:latin typeface="微软雅黑" pitchFamily="34" charset="-122"/>
                <a:ea typeface="微软雅黑" pitchFamily="34" charset="-122"/>
              </a:rPr>
              <a:t>同上）                                    </a:t>
            </a:r>
            <a:r>
              <a:rPr lang="en-US" altLang="zh-CN" sz="2000" b="1" u="sng" dirty="0" smtClean="0">
                <a:solidFill>
                  <a:srgbClr val="CC3300"/>
                </a:solidFill>
                <a:latin typeface="微软雅黑" pitchFamily="34" charset="-122"/>
                <a:ea typeface="微软雅黑" pitchFamily="34" charset="-122"/>
              </a:rPr>
              <a:t>$</a:t>
            </a:r>
            <a:r>
              <a:rPr lang="en-US" altLang="zh-CN" sz="2000" b="1" u="sng" dirty="0">
                <a:solidFill>
                  <a:srgbClr val="CC3300"/>
                </a:solidFill>
                <a:latin typeface="微软雅黑" pitchFamily="34" charset="-122"/>
                <a:ea typeface="微软雅黑" pitchFamily="34" charset="-122"/>
              </a:rPr>
              <a:t>21,600</a:t>
            </a:r>
          </a:p>
          <a:p>
            <a:r>
              <a:rPr lang="zh-CN" altLang="en-US" sz="2000" b="1" strike="sngStrike" dirty="0" smtClean="0">
                <a:solidFill>
                  <a:srgbClr val="FF9900"/>
                </a:solidFill>
                <a:latin typeface="微软雅黑" pitchFamily="34" charset="-122"/>
                <a:ea typeface="微软雅黑" pitchFamily="34" charset="-122"/>
              </a:rPr>
              <a:t>可以不参加上课期间学校提供的午餐（</a:t>
            </a:r>
            <a:r>
              <a:rPr lang="en-US" altLang="zh-CN" sz="2000" b="1" strike="sngStrike" dirty="0" smtClean="0">
                <a:solidFill>
                  <a:srgbClr val="FF9900"/>
                </a:solidFill>
                <a:latin typeface="微软雅黑" pitchFamily="34" charset="-122"/>
                <a:ea typeface="微软雅黑" pitchFamily="34" charset="-122"/>
              </a:rPr>
              <a:t>2</a:t>
            </a:r>
            <a:r>
              <a:rPr lang="zh-CN" altLang="en-US" sz="2000" b="1" strike="sngStrike" dirty="0" smtClean="0">
                <a:solidFill>
                  <a:srgbClr val="FF9900"/>
                </a:solidFill>
                <a:latin typeface="微软雅黑" pitchFamily="34" charset="-122"/>
                <a:ea typeface="微软雅黑" pitchFamily="34" charset="-122"/>
              </a:rPr>
              <a:t>学期）                        </a:t>
            </a:r>
            <a:r>
              <a:rPr lang="en-US" altLang="zh-CN" sz="2000" b="1" strike="sngStrike" dirty="0" smtClean="0">
                <a:solidFill>
                  <a:srgbClr val="FF9900"/>
                </a:solidFill>
                <a:latin typeface="微软雅黑" pitchFamily="34" charset="-122"/>
                <a:ea typeface="微软雅黑" pitchFamily="34" charset="-122"/>
              </a:rPr>
              <a:t>$4,200</a:t>
            </a:r>
          </a:p>
          <a:p>
            <a:r>
              <a:rPr lang="zh-CN" altLang="en-US" sz="2000" dirty="0" smtClean="0">
                <a:solidFill>
                  <a:srgbClr val="00B050"/>
                </a:solidFill>
                <a:latin typeface="微软雅黑" pitchFamily="34" charset="-122"/>
                <a:ea typeface="微软雅黑" pitchFamily="34" charset="-122"/>
              </a:rPr>
              <a:t>上课期间由寄宿家庭提供午餐餐盒</a:t>
            </a:r>
            <a:r>
              <a:rPr lang="zh-CN" altLang="en-US" sz="2000" b="1" dirty="0" smtClean="0">
                <a:latin typeface="微软雅黑" pitchFamily="34" charset="-122"/>
                <a:ea typeface="微软雅黑" pitchFamily="34" charset="-122"/>
              </a:rPr>
              <a:t>（学校中午不准外食）         </a:t>
            </a:r>
            <a:r>
              <a:rPr lang="en-US" altLang="zh-CN" sz="2000" b="1" dirty="0" smtClean="0">
                <a:solidFill>
                  <a:srgbClr val="00B050"/>
                </a:solidFill>
                <a:latin typeface="微软雅黑" pitchFamily="34" charset="-122"/>
                <a:ea typeface="微软雅黑" pitchFamily="34" charset="-122"/>
              </a:rPr>
              <a:t>$</a:t>
            </a:r>
            <a:r>
              <a:rPr lang="en-US" altLang="zh-CN" sz="2000" b="1" dirty="0" smtClean="0">
                <a:solidFill>
                  <a:srgbClr val="00B050"/>
                </a:solidFill>
                <a:latin typeface="微软雅黑" pitchFamily="34" charset="-122"/>
                <a:ea typeface="微软雅黑" pitchFamily="34" charset="-122"/>
              </a:rPr>
              <a:t>3,600</a:t>
            </a:r>
            <a:r>
              <a:rPr lang="zh-CN" altLang="en-US" sz="2000" b="1" dirty="0" smtClean="0">
                <a:solidFill>
                  <a:srgbClr val="00B050"/>
                </a:solidFill>
                <a:latin typeface="微软雅黑" pitchFamily="34" charset="-122"/>
                <a:ea typeface="微软雅黑" pitchFamily="34" charset="-122"/>
              </a:rPr>
              <a:t>             </a:t>
            </a:r>
            <a:endParaRPr lang="en-US" altLang="zh-CN" sz="2000" b="1" dirty="0" smtClean="0">
              <a:solidFill>
                <a:srgbClr val="00B050"/>
              </a:solidFill>
              <a:latin typeface="微软雅黑" pitchFamily="34" charset="-122"/>
              <a:ea typeface="微软雅黑" pitchFamily="34" charset="-122"/>
            </a:endParaRPr>
          </a:p>
          <a:p>
            <a:r>
              <a:rPr lang="zh-CN" altLang="en-US" sz="2000" b="1" dirty="0" smtClean="0">
                <a:solidFill>
                  <a:srgbClr val="0000FF"/>
                </a:solidFill>
                <a:latin typeface="微软雅黑" pitchFamily="34" charset="-122"/>
                <a:ea typeface="微软雅黑" pitchFamily="34" charset="-122"/>
              </a:rPr>
              <a:t>一</a:t>
            </a:r>
            <a:r>
              <a:rPr lang="zh-CN" altLang="en-US" sz="2000" b="1" dirty="0">
                <a:solidFill>
                  <a:srgbClr val="0000FF"/>
                </a:solidFill>
                <a:latin typeface="微软雅黑" pitchFamily="34" charset="-122"/>
                <a:ea typeface="微软雅黑" pitchFamily="34" charset="-122"/>
              </a:rPr>
              <a:t>次性</a:t>
            </a:r>
            <a:r>
              <a:rPr lang="zh-CN" altLang="en-US" sz="2000" dirty="0">
                <a:latin typeface="微软雅黑" pitchFamily="34" charset="-122"/>
                <a:ea typeface="微软雅黑" pitchFamily="34" charset="-122"/>
              </a:rPr>
              <a:t>服务与海外操作辅导费： </a:t>
            </a:r>
            <a:r>
              <a:rPr lang="zh-CN" altLang="en-US" sz="2000" dirty="0" smtClean="0">
                <a:solidFill>
                  <a:srgbClr val="00FFFF"/>
                </a:solidFill>
                <a:latin typeface="微软雅黑" pitchFamily="34" charset="-122"/>
                <a:ea typeface="微软雅黑" pitchFamily="34" charset="-122"/>
              </a:rPr>
              <a:t>（拿到美签不退）                  </a:t>
            </a:r>
            <a:r>
              <a:rPr lang="en-US" altLang="zh-CN" sz="2000" dirty="0" smtClean="0">
                <a:latin typeface="微软雅黑" pitchFamily="34" charset="-122"/>
                <a:ea typeface="微软雅黑" pitchFamily="34" charset="-122"/>
              </a:rPr>
              <a:t>$8,000</a:t>
            </a:r>
            <a:endParaRPr lang="en-US" altLang="zh-CN" sz="2000" dirty="0">
              <a:latin typeface="微软雅黑" pitchFamily="34" charset="-122"/>
              <a:ea typeface="微软雅黑" pitchFamily="34" charset="-122"/>
            </a:endParaRPr>
          </a:p>
          <a:p>
            <a:r>
              <a:rPr lang="zh-CN" altLang="en-US" sz="2000" b="1" dirty="0">
                <a:solidFill>
                  <a:srgbClr val="0000FF"/>
                </a:solidFill>
                <a:latin typeface="微软雅黑" pitchFamily="34" charset="-122"/>
                <a:ea typeface="微软雅黑" pitchFamily="34" charset="-122"/>
              </a:rPr>
              <a:t>一次性</a:t>
            </a:r>
            <a:r>
              <a:rPr lang="zh-CN" altLang="en-US" sz="2000" dirty="0" smtClean="0">
                <a:latin typeface="微软雅黑" pitchFamily="34" charset="-122"/>
                <a:ea typeface="微软雅黑" pitchFamily="34" charset="-122"/>
              </a:rPr>
              <a:t>接</a:t>
            </a:r>
            <a:r>
              <a:rPr lang="zh-CN" altLang="en-US" sz="2000" dirty="0">
                <a:latin typeface="微软雅黑" pitchFamily="34" charset="-122"/>
                <a:ea typeface="微软雅黑" pitchFamily="34" charset="-122"/>
              </a:rPr>
              <a:t>机</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协助入学报到</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注册</a:t>
            </a:r>
            <a:r>
              <a:rPr lang="en-US" altLang="zh-CN" sz="2000" dirty="0">
                <a:latin typeface="微软雅黑" pitchFamily="34" charset="-122"/>
                <a:ea typeface="微软雅黑" pitchFamily="34" charset="-122"/>
              </a:rPr>
              <a:t>,</a:t>
            </a:r>
            <a:r>
              <a:rPr lang="zh-CN" altLang="en-US" sz="2000" dirty="0">
                <a:latin typeface="微软雅黑" pitchFamily="34" charset="-122"/>
                <a:ea typeface="微软雅黑" pitchFamily="34" charset="-122"/>
              </a:rPr>
              <a:t>安置入住</a:t>
            </a:r>
            <a:r>
              <a:rPr lang="zh-CN" altLang="en-US" sz="2000" dirty="0" smtClean="0">
                <a:latin typeface="微软雅黑" pitchFamily="34" charset="-122"/>
                <a:ea typeface="微软雅黑" pitchFamily="34" charset="-122"/>
              </a:rPr>
              <a:t>宿</a:t>
            </a:r>
            <a:r>
              <a:rPr lang="en-US" altLang="zh-CN" sz="2000" dirty="0" smtClean="0">
                <a:solidFill>
                  <a:srgbClr val="00FFFF"/>
                </a:solidFill>
                <a:latin typeface="微软雅黑" pitchFamily="34" charset="-122"/>
                <a:ea typeface="微软雅黑" pitchFamily="34" charset="-122"/>
              </a:rPr>
              <a:t>(</a:t>
            </a:r>
            <a:r>
              <a:rPr lang="zh-CN" altLang="en-US" sz="2000" dirty="0" smtClean="0">
                <a:solidFill>
                  <a:srgbClr val="00FFFF"/>
                </a:solidFill>
                <a:latin typeface="微软雅黑" pitchFamily="34" charset="-122"/>
                <a:ea typeface="微软雅黑" pitchFamily="34" charset="-122"/>
              </a:rPr>
              <a:t>拿</a:t>
            </a:r>
            <a:r>
              <a:rPr lang="zh-CN" altLang="en-US" sz="2000" dirty="0">
                <a:solidFill>
                  <a:srgbClr val="00FFFF"/>
                </a:solidFill>
                <a:latin typeface="微软雅黑" pitchFamily="34" charset="-122"/>
                <a:ea typeface="微软雅黑" pitchFamily="34" charset="-122"/>
              </a:rPr>
              <a:t>到美签不</a:t>
            </a:r>
            <a:r>
              <a:rPr lang="zh-CN" altLang="en-US" sz="2000" dirty="0" smtClean="0">
                <a:solidFill>
                  <a:srgbClr val="00FFFF"/>
                </a:solidFill>
                <a:latin typeface="微软雅黑" pitchFamily="34" charset="-122"/>
                <a:ea typeface="微软雅黑" pitchFamily="34" charset="-122"/>
              </a:rPr>
              <a:t>退</a:t>
            </a:r>
            <a:r>
              <a:rPr lang="en-US" altLang="zh-CN" sz="2000" dirty="0" smtClean="0">
                <a:solidFill>
                  <a:srgbClr val="00FFFF"/>
                </a:solidFill>
                <a:latin typeface="微软雅黑" pitchFamily="34" charset="-122"/>
                <a:ea typeface="微软雅黑" pitchFamily="34" charset="-122"/>
              </a:rPr>
              <a:t>) </a:t>
            </a:r>
            <a:r>
              <a:rPr lang="zh-CN" altLang="en-US" sz="2000" dirty="0" smtClean="0">
                <a:solidFill>
                  <a:srgbClr val="00FFFF"/>
                </a:solidFill>
                <a:latin typeface="微软雅黑" pitchFamily="34" charset="-122"/>
                <a:ea typeface="微软雅黑" pitchFamily="34" charset="-122"/>
              </a:rPr>
              <a:t>         </a:t>
            </a:r>
            <a:r>
              <a:rPr lang="en-US" altLang="zh-CN" sz="2000" dirty="0" smtClean="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580</a:t>
            </a:r>
          </a:p>
          <a:p>
            <a:r>
              <a:rPr lang="zh-CN" altLang="en-US" sz="2000" dirty="0">
                <a:latin typeface="微软雅黑" pitchFamily="34" charset="-122"/>
                <a:ea typeface="微软雅黑" pitchFamily="34" charset="-122"/>
              </a:rPr>
              <a:t>全</a:t>
            </a:r>
            <a:r>
              <a:rPr lang="zh-CN" altLang="en-US" sz="2000" dirty="0" smtClean="0">
                <a:latin typeface="微软雅黑" pitchFamily="34" charset="-122"/>
                <a:ea typeface="微软雅黑" pitchFamily="34" charset="-122"/>
              </a:rPr>
              <a:t>年学生健康保险费</a:t>
            </a:r>
            <a:r>
              <a:rPr lang="en-US" altLang="zh-CN" sz="2000" dirty="0" smtClean="0">
                <a:latin typeface="微软雅黑" pitchFamily="34" charset="-122"/>
                <a:ea typeface="微软雅黑" pitchFamily="34" charset="-122"/>
              </a:rPr>
              <a:t>(364</a:t>
            </a:r>
            <a:r>
              <a:rPr lang="zh-CN" altLang="en-US" sz="2000" dirty="0" smtClean="0">
                <a:latin typeface="微软雅黑" pitchFamily="34" charset="-122"/>
                <a:ea typeface="微软雅黑" pitchFamily="34" charset="-122"/>
              </a:rPr>
              <a:t>天</a:t>
            </a:r>
            <a:r>
              <a:rPr lang="en-US" altLang="zh-CN" sz="2000" dirty="0" smtClean="0">
                <a:latin typeface="微软雅黑" pitchFamily="34" charset="-122"/>
                <a:ea typeface="微软雅黑" pitchFamily="34" charset="-122"/>
              </a:rPr>
              <a:t>)  (</a:t>
            </a:r>
            <a:r>
              <a:rPr lang="zh-CN" altLang="en-US" sz="2000" dirty="0" smtClean="0">
                <a:latin typeface="微软雅黑" pitchFamily="34" charset="-122"/>
                <a:ea typeface="微软雅黑" pitchFamily="34" charset="-122"/>
              </a:rPr>
              <a:t>不退）</a:t>
            </a:r>
            <a:r>
              <a:rPr lang="en-US" altLang="zh-CN" sz="2000" dirty="0" smtClean="0">
                <a:latin typeface="微软雅黑" pitchFamily="34" charset="-122"/>
                <a:ea typeface="微软雅黑" pitchFamily="34" charset="-122"/>
              </a:rPr>
              <a:t>                                       </a:t>
            </a:r>
            <a:r>
              <a:rPr lang="en-US" altLang="zh-CN" sz="2000" dirty="0">
                <a:latin typeface="微软雅黑" pitchFamily="34" charset="-122"/>
                <a:ea typeface="微软雅黑" pitchFamily="34" charset="-122"/>
              </a:rPr>
              <a:t>$</a:t>
            </a:r>
            <a:r>
              <a:rPr lang="en-US" altLang="zh-CN" sz="2000" dirty="0" smtClean="0">
                <a:latin typeface="微软雅黑" pitchFamily="34" charset="-122"/>
                <a:ea typeface="微软雅黑" pitchFamily="34" charset="-122"/>
              </a:rPr>
              <a:t>1,776</a:t>
            </a:r>
            <a:endParaRPr lang="en-US" altLang="zh-CN" sz="2000" dirty="0">
              <a:latin typeface="微软雅黑" pitchFamily="34" charset="-122"/>
              <a:ea typeface="微软雅黑" pitchFamily="34" charset="-122"/>
            </a:endParaRPr>
          </a:p>
          <a:p>
            <a:r>
              <a:rPr lang="zh-CN" altLang="en-US" sz="2000" u="sng" dirty="0">
                <a:latin typeface="微软雅黑" pitchFamily="34" charset="-122"/>
                <a:ea typeface="微软雅黑" pitchFamily="34" charset="-122"/>
              </a:rPr>
              <a:t>第一年监护人费用每月为</a:t>
            </a:r>
            <a:r>
              <a:rPr lang="en-US" altLang="zh-CN" sz="2000" u="sng" dirty="0" smtClean="0">
                <a:latin typeface="微软雅黑" pitchFamily="34" charset="-122"/>
                <a:ea typeface="微软雅黑" pitchFamily="34" charset="-122"/>
              </a:rPr>
              <a:t>$350__12</a:t>
            </a:r>
            <a:r>
              <a:rPr lang="zh-CN" altLang="en-US" sz="2000" u="sng" dirty="0" smtClean="0">
                <a:latin typeface="微软雅黑" pitchFamily="34" charset="-122"/>
                <a:ea typeface="微软雅黑" pitchFamily="34" charset="-122"/>
              </a:rPr>
              <a:t>个月共</a:t>
            </a:r>
            <a:r>
              <a:rPr lang="zh-CN" altLang="en-US" sz="2000" u="sng" dirty="0">
                <a:latin typeface="微软雅黑" pitchFamily="34" charset="-122"/>
                <a:ea typeface="微软雅黑" pitchFamily="34" charset="-122"/>
              </a:rPr>
              <a:t>计  </a:t>
            </a:r>
            <a:r>
              <a:rPr lang="en-US" altLang="zh-CN" sz="2000" u="sng" dirty="0" smtClean="0">
                <a:latin typeface="微软雅黑" pitchFamily="34" charset="-122"/>
                <a:ea typeface="微软雅黑" pitchFamily="34" charset="-122"/>
              </a:rPr>
              <a:t>(</a:t>
            </a:r>
            <a:r>
              <a:rPr lang="zh-CN" altLang="en-US" sz="2000" u="sng" dirty="0" smtClean="0">
                <a:latin typeface="微软雅黑" pitchFamily="34" charset="-122"/>
                <a:ea typeface="微软雅黑" pitchFamily="34" charset="-122"/>
              </a:rPr>
              <a:t>不退）</a:t>
            </a:r>
            <a:r>
              <a:rPr lang="zh-CN" altLang="en-US" sz="2000" u="sng" dirty="0" smtClean="0">
                <a:latin typeface="微软雅黑" pitchFamily="34" charset="-122"/>
                <a:ea typeface="微软雅黑" pitchFamily="34" charset="-122"/>
              </a:rPr>
              <a:t>               </a:t>
            </a:r>
            <a:r>
              <a:rPr lang="en-US" altLang="zh-CN" sz="2000" u="sng" dirty="0" smtClean="0">
                <a:latin typeface="微软雅黑" pitchFamily="34" charset="-122"/>
                <a:ea typeface="微软雅黑" pitchFamily="34" charset="-122"/>
              </a:rPr>
              <a:t>$4,200</a:t>
            </a:r>
            <a:endParaRPr lang="en-US" altLang="zh-CN" sz="2000" u="sng" dirty="0">
              <a:latin typeface="微软雅黑" pitchFamily="34" charset="-122"/>
              <a:ea typeface="微软雅黑" pitchFamily="34" charset="-122"/>
            </a:endParaRPr>
          </a:p>
          <a:p>
            <a:r>
              <a:rPr lang="zh-CN" altLang="en-US" sz="2000" dirty="0" smtClean="0">
                <a:latin typeface="微软雅黑" pitchFamily="34" charset="-122"/>
                <a:ea typeface="微软雅黑" pitchFamily="34" charset="-122"/>
              </a:rPr>
              <a:t>                                                              共</a:t>
            </a:r>
            <a:r>
              <a:rPr lang="zh-CN" altLang="en-US" sz="2000" dirty="0">
                <a:latin typeface="微软雅黑" pitchFamily="34" charset="-122"/>
                <a:ea typeface="微软雅黑" pitchFamily="34" charset="-122"/>
              </a:rPr>
              <a:t>计  </a:t>
            </a:r>
            <a:r>
              <a:rPr lang="zh-CN" altLang="en-US" sz="2000" dirty="0" smtClean="0">
                <a:latin typeface="微软雅黑" pitchFamily="34" charset="-122"/>
                <a:ea typeface="微软雅黑" pitchFamily="34" charset="-122"/>
              </a:rPr>
              <a:t>  </a:t>
            </a:r>
            <a:r>
              <a:rPr lang="en-US" altLang="zh-CN" sz="2000" b="1" u="sng" dirty="0" smtClean="0">
                <a:latin typeface="微软雅黑" pitchFamily="34" charset="-122"/>
                <a:ea typeface="微软雅黑" pitchFamily="34" charset="-122"/>
              </a:rPr>
              <a:t>$</a:t>
            </a:r>
            <a:r>
              <a:rPr lang="en-US" altLang="zh-CN" sz="2000" b="1" u="sng" dirty="0" smtClean="0">
                <a:latin typeface="微软雅黑" pitchFamily="34" charset="-122"/>
                <a:ea typeface="微软雅黑" pitchFamily="34" charset="-122"/>
              </a:rPr>
              <a:t>67</a:t>
            </a:r>
            <a:r>
              <a:rPr lang="en-US" altLang="zh-CN" sz="2000" b="1" u="sng" dirty="0" smtClean="0">
                <a:latin typeface="微软雅黑" pitchFamily="34" charset="-122"/>
                <a:ea typeface="微软雅黑" pitchFamily="34" charset="-122"/>
              </a:rPr>
              <a:t>,656</a:t>
            </a:r>
            <a:r>
              <a:rPr lang="en-US" altLang="zh-CN" sz="2000" b="1" u="sng" dirty="0" smtClean="0">
                <a:latin typeface="微软雅黑" pitchFamily="34" charset="-122"/>
                <a:ea typeface="微软雅黑" pitchFamily="34" charset="-122"/>
              </a:rPr>
              <a:t>_</a:t>
            </a:r>
            <a:r>
              <a:rPr lang="zh-CN" altLang="en-US" sz="2000" b="1" u="sng" dirty="0" smtClean="0">
                <a:solidFill>
                  <a:srgbClr val="FF0000"/>
                </a:solidFill>
                <a:latin typeface="微软雅黑" pitchFamily="34" charset="-122"/>
                <a:ea typeface="微软雅黑" pitchFamily="34" charset="-122"/>
              </a:rPr>
              <a:t>或</a:t>
            </a:r>
            <a:r>
              <a:rPr lang="zh-CN" altLang="en-US" sz="2000" b="1" u="sng" dirty="0" smtClean="0">
                <a:solidFill>
                  <a:srgbClr val="FFC000"/>
                </a:solidFill>
                <a:latin typeface="微软雅黑" pitchFamily="34" charset="-122"/>
                <a:ea typeface="微软雅黑" pitchFamily="34" charset="-122"/>
              </a:rPr>
              <a:t> </a:t>
            </a:r>
            <a:r>
              <a:rPr lang="en-US" altLang="zh-CN" sz="2000" b="1" u="sng" dirty="0" smtClean="0">
                <a:latin typeface="微软雅黑" pitchFamily="34" charset="-122"/>
                <a:ea typeface="微软雅黑" pitchFamily="34" charset="-122"/>
              </a:rPr>
              <a:t>$65,256</a:t>
            </a:r>
            <a:endParaRPr lang="zh-CN" altLang="en-US" sz="2000" b="1" u="sng" dirty="0">
              <a:latin typeface="微软雅黑" pitchFamily="34" charset="-122"/>
              <a:ea typeface="微软雅黑" pitchFamily="34" charset="-122"/>
            </a:endParaRPr>
          </a:p>
          <a:p>
            <a:r>
              <a:rPr lang="zh-CN" altLang="en-US" sz="2000" dirty="0">
                <a:solidFill>
                  <a:srgbClr val="0202BE"/>
                </a:solidFill>
                <a:latin typeface="微软雅黑" pitchFamily="34" charset="-122"/>
                <a:ea typeface="微软雅黑" pitchFamily="34" charset="-122"/>
              </a:rPr>
              <a:t>取得美签请将全年学费与学校的杂费直接汇</a:t>
            </a:r>
            <a:r>
              <a:rPr lang="zh-CN" altLang="en-US" sz="2000" dirty="0" smtClean="0">
                <a:solidFill>
                  <a:srgbClr val="0202BE"/>
                </a:solidFill>
                <a:latin typeface="微软雅黑" pitchFamily="34" charset="-122"/>
                <a:ea typeface="微软雅黑" pitchFamily="34" charset="-122"/>
              </a:rPr>
              <a:t>入美中贸易协会账</a:t>
            </a:r>
            <a:r>
              <a:rPr lang="zh-CN" altLang="en-US" sz="2000" dirty="0">
                <a:solidFill>
                  <a:srgbClr val="0202BE"/>
                </a:solidFill>
                <a:latin typeface="微软雅黑" pitchFamily="34" charset="-122"/>
                <a:ea typeface="微软雅黑" pitchFamily="34" charset="-122"/>
              </a:rPr>
              <a:t>号</a:t>
            </a:r>
          </a:p>
          <a:p>
            <a:r>
              <a:rPr lang="zh-CN" altLang="en-US" sz="2000" dirty="0">
                <a:solidFill>
                  <a:srgbClr val="FF0000"/>
                </a:solidFill>
                <a:latin typeface="微软雅黑" pitchFamily="34" charset="-122"/>
                <a:ea typeface="微软雅黑" pitchFamily="34" charset="-122"/>
              </a:rPr>
              <a:t>所有学费以学校公布之收费标准为准</a:t>
            </a:r>
            <a:r>
              <a:rPr lang="zh-CN" altLang="en-US" sz="2000" dirty="0" smtClean="0">
                <a:solidFill>
                  <a:srgbClr val="FF0000"/>
                </a:solidFill>
                <a:latin typeface="微软雅黑" pitchFamily="34" charset="-122"/>
                <a:ea typeface="微软雅黑" pitchFamily="34" charset="-122"/>
              </a:rPr>
              <a:t>。</a:t>
            </a:r>
            <a:r>
              <a:rPr lang="en-US" altLang="zh-CN" sz="2000" b="1" dirty="0" smtClean="0">
                <a:solidFill>
                  <a:srgbClr val="0000FF"/>
                </a:solidFill>
                <a:latin typeface="微软雅黑" pitchFamily="34" charset="-122"/>
                <a:ea typeface="微软雅黑" pitchFamily="34" charset="-122"/>
              </a:rPr>
              <a:t>(</a:t>
            </a:r>
            <a:r>
              <a:rPr lang="zh-CN" altLang="en-US" sz="2000" b="1" dirty="0" smtClean="0">
                <a:solidFill>
                  <a:srgbClr val="0000FF"/>
                </a:solidFill>
                <a:latin typeface="微软雅黑" pitchFamily="34" charset="-122"/>
                <a:ea typeface="微软雅黑" pitchFamily="34" charset="-122"/>
              </a:rPr>
              <a:t>报名时请与协会查询价钱）</a:t>
            </a:r>
            <a:endParaRPr lang="zh-CN" altLang="en-US" sz="2000" b="1" dirty="0">
              <a:solidFill>
                <a:srgbClr val="0000FF"/>
              </a:solidFill>
              <a:latin typeface="微软雅黑" pitchFamily="34" charset="-122"/>
              <a:ea typeface="微软雅黑" pitchFamily="34" charset="-122"/>
            </a:endParaRPr>
          </a:p>
          <a:p>
            <a:endParaRPr lang="en-US" dirty="0"/>
          </a:p>
        </p:txBody>
      </p:sp>
    </p:spTree>
    <p:extLst>
      <p:ext uri="{BB962C8B-B14F-4D97-AF65-F5344CB8AC3E}">
        <p14:creationId xmlns:p14="http://schemas.microsoft.com/office/powerpoint/2010/main" val="2760539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720080"/>
          </a:xfrm>
        </p:spPr>
        <p:txBody>
          <a:bodyPr/>
          <a:lstStyle/>
          <a:p>
            <a:r>
              <a:rPr lang="zh-CN" altLang="en-US" b="1" dirty="0" smtClean="0">
                <a:solidFill>
                  <a:srgbClr val="0000FF"/>
                </a:solidFill>
                <a:latin typeface="微软雅黑" pitchFamily="34" charset="-122"/>
                <a:ea typeface="微软雅黑" pitchFamily="34" charset="-122"/>
              </a:rPr>
              <a:t>美</a:t>
            </a:r>
            <a:r>
              <a:rPr lang="zh-CN" altLang="en-US" b="1" dirty="0">
                <a:solidFill>
                  <a:srgbClr val="0000FF"/>
                </a:solidFill>
                <a:latin typeface="微软雅黑" pitchFamily="34" charset="-122"/>
                <a:ea typeface="微软雅黑" pitchFamily="34" charset="-122"/>
              </a:rPr>
              <a:t>国空间概念设计预科学</a:t>
            </a:r>
            <a:r>
              <a:rPr lang="zh-CN" altLang="en-US" b="1" dirty="0" smtClean="0">
                <a:solidFill>
                  <a:srgbClr val="0000FF"/>
                </a:solidFill>
                <a:latin typeface="微软雅黑" pitchFamily="34" charset="-122"/>
                <a:ea typeface="微软雅黑" pitchFamily="34" charset="-122"/>
              </a:rPr>
              <a:t>院学费</a:t>
            </a:r>
            <a:endParaRPr lang="en-US" dirty="0"/>
          </a:p>
        </p:txBody>
      </p:sp>
      <p:sp>
        <p:nvSpPr>
          <p:cNvPr id="3" name="Content Placeholder 2"/>
          <p:cNvSpPr>
            <a:spLocks noGrp="1"/>
          </p:cNvSpPr>
          <p:nvPr>
            <p:ph idx="1"/>
          </p:nvPr>
        </p:nvSpPr>
        <p:spPr>
          <a:xfrm>
            <a:off x="395536" y="1268760"/>
            <a:ext cx="8291264" cy="5256584"/>
          </a:xfrm>
        </p:spPr>
        <p:style>
          <a:lnRef idx="1">
            <a:schemeClr val="accent1"/>
          </a:lnRef>
          <a:fillRef idx="2">
            <a:schemeClr val="accent1"/>
          </a:fillRef>
          <a:effectRef idx="1">
            <a:schemeClr val="accent1"/>
          </a:effectRef>
          <a:fontRef idx="minor">
            <a:schemeClr val="dk1"/>
          </a:fontRef>
        </p:style>
        <p:txBody>
          <a:bodyPr/>
          <a:lstStyle/>
          <a:p>
            <a:r>
              <a:rPr lang="en-US" altLang="zh-CN" sz="2000" dirty="0" smtClean="0">
                <a:latin typeface="微软雅黑" pitchFamily="34" charset="-122"/>
                <a:ea typeface="微软雅黑" pitchFamily="34" charset="-122"/>
              </a:rPr>
              <a:t>CCD</a:t>
            </a:r>
            <a:r>
              <a:rPr lang="zh-CN" altLang="en-US" sz="2000" dirty="0" smtClean="0">
                <a:latin typeface="微软雅黑" pitchFamily="34" charset="-122"/>
                <a:ea typeface="微软雅黑" pitchFamily="34" charset="-122"/>
              </a:rPr>
              <a:t>申请入学许可费   </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申请前预缴且不退）                        </a:t>
            </a:r>
            <a:r>
              <a:rPr lang="en-US" altLang="zh-CN" sz="2000" b="1" dirty="0" smtClean="0">
                <a:solidFill>
                  <a:srgbClr val="0000FF"/>
                </a:solidFill>
                <a:latin typeface="微软雅黑" pitchFamily="34" charset="-122"/>
                <a:ea typeface="微软雅黑" pitchFamily="34" charset="-122"/>
              </a:rPr>
              <a:t>$350</a:t>
            </a:r>
            <a:endParaRPr lang="en-US" altLang="zh-CN" sz="2000" b="1" dirty="0">
              <a:solidFill>
                <a:srgbClr val="0000FF"/>
              </a:solidFill>
              <a:latin typeface="微软雅黑" pitchFamily="34" charset="-122"/>
              <a:ea typeface="微软雅黑" pitchFamily="34" charset="-122"/>
            </a:endParaRPr>
          </a:p>
          <a:p>
            <a:r>
              <a:rPr lang="zh-CN" altLang="en-US" sz="2000" dirty="0" smtClean="0">
                <a:solidFill>
                  <a:srgbClr val="C00000"/>
                </a:solidFill>
                <a:latin typeface="微软雅黑" pitchFamily="34" charset="-122"/>
                <a:ea typeface="微软雅黑" pitchFamily="34" charset="-122"/>
              </a:rPr>
              <a:t>拿到美签预缴全</a:t>
            </a:r>
            <a:r>
              <a:rPr lang="zh-CN" altLang="en-US" sz="2000" dirty="0">
                <a:solidFill>
                  <a:srgbClr val="C00000"/>
                </a:solidFill>
                <a:latin typeface="微软雅黑" pitchFamily="34" charset="-122"/>
                <a:ea typeface="微软雅黑" pitchFamily="34" charset="-122"/>
              </a:rPr>
              <a:t>年学</a:t>
            </a:r>
            <a:r>
              <a:rPr lang="zh-CN" altLang="en-US" sz="2000" dirty="0" smtClean="0">
                <a:solidFill>
                  <a:srgbClr val="C00000"/>
                </a:solidFill>
                <a:latin typeface="微软雅黑" pitchFamily="34" charset="-122"/>
                <a:ea typeface="微软雅黑" pitchFamily="34" charset="-122"/>
              </a:rPr>
              <a:t>费</a:t>
            </a:r>
            <a:r>
              <a:rPr lang="en-US" altLang="zh-CN" sz="2000" dirty="0" smtClean="0">
                <a:solidFill>
                  <a:srgbClr val="C00000"/>
                </a:solidFill>
                <a:latin typeface="微软雅黑" pitchFamily="34" charset="-122"/>
                <a:ea typeface="微软雅黑" pitchFamily="34" charset="-122"/>
              </a:rPr>
              <a:t>$9999 x 3</a:t>
            </a:r>
            <a:r>
              <a:rPr lang="zh-CN" altLang="en-US" sz="2000" dirty="0" smtClean="0">
                <a:solidFill>
                  <a:srgbClr val="C00000"/>
                </a:solidFill>
                <a:latin typeface="微软雅黑" pitchFamily="34" charset="-122"/>
                <a:ea typeface="微软雅黑" pitchFamily="34" charset="-122"/>
              </a:rPr>
              <a:t>季（</a:t>
            </a:r>
            <a:r>
              <a:rPr lang="zh-CN" altLang="en-US" sz="2000" dirty="0">
                <a:solidFill>
                  <a:srgbClr val="C00000"/>
                </a:solidFill>
                <a:latin typeface="微软雅黑" pitchFamily="34" charset="-122"/>
                <a:ea typeface="微软雅黑" pitchFamily="34" charset="-122"/>
              </a:rPr>
              <a:t>未获签证全退）   </a:t>
            </a:r>
            <a:r>
              <a:rPr lang="en-US" altLang="zh-CN" sz="2000" dirty="0" smtClean="0">
                <a:solidFill>
                  <a:srgbClr val="C00000"/>
                </a:solidFill>
                <a:latin typeface="微软雅黑" pitchFamily="34" charset="-122"/>
                <a:ea typeface="微软雅黑" pitchFamily="34" charset="-122"/>
              </a:rPr>
              <a:t> </a:t>
            </a:r>
            <a:r>
              <a:rPr lang="en-US" altLang="zh-CN" sz="2000" dirty="0" smtClean="0">
                <a:solidFill>
                  <a:srgbClr val="0000FF"/>
                </a:solidFill>
                <a:latin typeface="微软雅黑" pitchFamily="34" charset="-122"/>
                <a:ea typeface="微软雅黑" pitchFamily="34" charset="-122"/>
              </a:rPr>
              <a:t> </a:t>
            </a:r>
            <a:r>
              <a:rPr lang="en-US" altLang="zh-CN" sz="2000" b="1" dirty="0" smtClean="0">
                <a:solidFill>
                  <a:srgbClr val="0000FF"/>
                </a:solidFill>
                <a:latin typeface="微软雅黑" pitchFamily="34" charset="-122"/>
                <a:ea typeface="微软雅黑" pitchFamily="34" charset="-122"/>
              </a:rPr>
              <a:t>$29,997</a:t>
            </a:r>
            <a:r>
              <a:rPr lang="zh-CN" altLang="en-US" sz="2000" b="1" dirty="0" smtClean="0">
                <a:solidFill>
                  <a:srgbClr val="0000FF"/>
                </a:solidFill>
                <a:latin typeface="微软雅黑" pitchFamily="34" charset="-122"/>
                <a:ea typeface="微软雅黑" pitchFamily="34" charset="-122"/>
              </a:rPr>
              <a:t> </a:t>
            </a:r>
            <a:endParaRPr lang="en-US" altLang="zh-CN" sz="2000" b="1" dirty="0" smtClean="0">
              <a:solidFill>
                <a:srgbClr val="0000FF"/>
              </a:solidFill>
              <a:latin typeface="微软雅黑" pitchFamily="34" charset="-122"/>
              <a:ea typeface="微软雅黑" pitchFamily="34" charset="-122"/>
            </a:endParaRPr>
          </a:p>
          <a:p>
            <a:r>
              <a:rPr lang="zh-CN" altLang="en-US" sz="2000" b="1" dirty="0" smtClean="0">
                <a:solidFill>
                  <a:srgbClr val="0202BE"/>
                </a:solidFill>
                <a:latin typeface="微软雅黑" pitchFamily="34" charset="-122"/>
                <a:ea typeface="微软雅黑" pitchFamily="34" charset="-122"/>
              </a:rPr>
              <a:t>取</a:t>
            </a:r>
            <a:r>
              <a:rPr lang="zh-CN" altLang="en-US" sz="2000" b="1" dirty="0">
                <a:solidFill>
                  <a:srgbClr val="0202BE"/>
                </a:solidFill>
                <a:latin typeface="微软雅黑" pitchFamily="34" charset="-122"/>
                <a:ea typeface="微软雅黑" pitchFamily="34" charset="-122"/>
              </a:rPr>
              <a:t>得美签请将全年学费与学校的杂费直接汇</a:t>
            </a:r>
            <a:r>
              <a:rPr lang="zh-CN" altLang="en-US" sz="2000" b="1" dirty="0" smtClean="0">
                <a:solidFill>
                  <a:srgbClr val="0202BE"/>
                </a:solidFill>
                <a:latin typeface="微软雅黑" pitchFamily="34" charset="-122"/>
                <a:ea typeface="微软雅黑" pitchFamily="34" charset="-122"/>
              </a:rPr>
              <a:t>入</a:t>
            </a:r>
            <a:r>
              <a:rPr lang="en-US" altLang="zh-CN" sz="2000" b="1" dirty="0" smtClean="0">
                <a:solidFill>
                  <a:srgbClr val="0202BE"/>
                </a:solidFill>
                <a:latin typeface="微软雅黑" pitchFamily="34" charset="-122"/>
                <a:ea typeface="微软雅黑" pitchFamily="34" charset="-122"/>
              </a:rPr>
              <a:t>CCD </a:t>
            </a:r>
            <a:r>
              <a:rPr lang="zh-CN" altLang="en-US" sz="2000" b="1" dirty="0" smtClean="0">
                <a:solidFill>
                  <a:srgbClr val="0202BE"/>
                </a:solidFill>
                <a:latin typeface="微软雅黑" pitchFamily="34" charset="-122"/>
                <a:ea typeface="微软雅黑" pitchFamily="34" charset="-122"/>
              </a:rPr>
              <a:t>账</a:t>
            </a:r>
            <a:r>
              <a:rPr lang="zh-CN" altLang="en-US" sz="2000" b="1" dirty="0">
                <a:solidFill>
                  <a:srgbClr val="0202BE"/>
                </a:solidFill>
                <a:latin typeface="微软雅黑" pitchFamily="34" charset="-122"/>
                <a:ea typeface="微软雅黑" pitchFamily="34" charset="-122"/>
              </a:rPr>
              <a:t>号</a:t>
            </a:r>
          </a:p>
          <a:p>
            <a:r>
              <a:rPr lang="zh-CN" altLang="en-US" sz="2000" dirty="0">
                <a:solidFill>
                  <a:srgbClr val="FF0000"/>
                </a:solidFill>
                <a:latin typeface="微软雅黑" pitchFamily="34" charset="-122"/>
                <a:ea typeface="微软雅黑" pitchFamily="34" charset="-122"/>
              </a:rPr>
              <a:t>所有学费</a:t>
            </a:r>
            <a:r>
              <a:rPr lang="zh-CN" altLang="en-US" sz="2000" dirty="0" smtClean="0">
                <a:solidFill>
                  <a:srgbClr val="FF0000"/>
                </a:solidFill>
                <a:latin typeface="微软雅黑" pitchFamily="34" charset="-122"/>
                <a:ea typeface="微软雅黑" pitchFamily="34" charset="-122"/>
              </a:rPr>
              <a:t>以</a:t>
            </a:r>
            <a:r>
              <a:rPr lang="en-US" altLang="zh-CN" sz="2000" dirty="0" smtClean="0">
                <a:solidFill>
                  <a:srgbClr val="FF0000"/>
                </a:solidFill>
                <a:latin typeface="微软雅黑" pitchFamily="34" charset="-122"/>
                <a:ea typeface="微软雅黑" pitchFamily="34" charset="-122"/>
              </a:rPr>
              <a:t>CCD</a:t>
            </a:r>
            <a:r>
              <a:rPr lang="zh-CN" altLang="en-US" sz="2000" dirty="0" smtClean="0">
                <a:solidFill>
                  <a:srgbClr val="FF0000"/>
                </a:solidFill>
                <a:latin typeface="微软雅黑" pitchFamily="34" charset="-122"/>
                <a:ea typeface="微软雅黑" pitchFamily="34" charset="-122"/>
              </a:rPr>
              <a:t>公</a:t>
            </a:r>
            <a:r>
              <a:rPr lang="zh-CN" altLang="en-US" sz="2000" dirty="0">
                <a:solidFill>
                  <a:srgbClr val="FF0000"/>
                </a:solidFill>
                <a:latin typeface="微软雅黑" pitchFamily="34" charset="-122"/>
                <a:ea typeface="微软雅黑" pitchFamily="34" charset="-122"/>
              </a:rPr>
              <a:t>布之收费标准为准。</a:t>
            </a:r>
            <a:r>
              <a:rPr lang="en-US" altLang="zh-CN" sz="2000" b="1" dirty="0">
                <a:solidFill>
                  <a:srgbClr val="0000FF"/>
                </a:solidFill>
                <a:latin typeface="微软雅黑" pitchFamily="34" charset="-122"/>
                <a:ea typeface="微软雅黑" pitchFamily="34" charset="-122"/>
              </a:rPr>
              <a:t>(</a:t>
            </a:r>
            <a:r>
              <a:rPr lang="zh-CN" altLang="en-US" sz="2000" b="1" dirty="0">
                <a:solidFill>
                  <a:srgbClr val="0000FF"/>
                </a:solidFill>
                <a:latin typeface="微软雅黑" pitchFamily="34" charset="-122"/>
                <a:ea typeface="微软雅黑" pitchFamily="34" charset="-122"/>
              </a:rPr>
              <a:t>报名时请与协会查询价钱）</a:t>
            </a:r>
          </a:p>
          <a:p>
            <a:r>
              <a:rPr lang="en-US" sz="2000" dirty="0"/>
              <a:t>CCD</a:t>
            </a:r>
            <a:r>
              <a:rPr lang="zh-CN" altLang="en-US" sz="2000" dirty="0"/>
              <a:t>保证是</a:t>
            </a:r>
            <a:r>
              <a:rPr lang="en-US" sz="2000" b="1" dirty="0" smtClean="0"/>
              <a:t>全</a:t>
            </a:r>
            <a:r>
              <a:rPr lang="zh-CN" altLang="en-US" sz="2000" b="1" dirty="0"/>
              <a:t>美</a:t>
            </a:r>
            <a:r>
              <a:rPr lang="zh-CN" altLang="en-US" sz="2000" b="1" dirty="0" smtClean="0"/>
              <a:t>最好</a:t>
            </a:r>
            <a:r>
              <a:rPr lang="en-US" sz="2000" b="1" dirty="0" err="1" smtClean="0"/>
              <a:t>的工业设计预科</a:t>
            </a:r>
            <a:r>
              <a:rPr lang="en-US" sz="2000" dirty="0" err="1"/>
              <a:t>，进CCD</a:t>
            </a:r>
            <a:r>
              <a:rPr lang="zh-CN" altLang="en-US" sz="2000" dirty="0"/>
              <a:t>的目标肯定是往</a:t>
            </a:r>
            <a:r>
              <a:rPr lang="en-US" sz="2000" dirty="0"/>
              <a:t>ACCD</a:t>
            </a:r>
            <a:r>
              <a:rPr lang="zh-CN" altLang="en-US" sz="2000" dirty="0"/>
              <a:t>去的。</a:t>
            </a:r>
            <a:r>
              <a:rPr lang="en-US" sz="2000" b="1" dirty="0">
                <a:solidFill>
                  <a:srgbClr val="3399FF"/>
                </a:solidFill>
              </a:rPr>
              <a:t>ACCD</a:t>
            </a:r>
            <a:r>
              <a:rPr lang="zh-CN" altLang="en-US" sz="2000" b="1" dirty="0">
                <a:solidFill>
                  <a:srgbClr val="3399FF"/>
                </a:solidFill>
              </a:rPr>
              <a:t>号称工业设计界的哈佛，比哈佛难进多了</a:t>
            </a:r>
            <a:r>
              <a:rPr lang="zh-CN" altLang="en-US" sz="2000" dirty="0">
                <a:solidFill>
                  <a:srgbClr val="3399FF"/>
                </a:solidFill>
              </a:rPr>
              <a:t>，</a:t>
            </a:r>
            <a:r>
              <a:rPr lang="zh-CN" altLang="en-US" sz="2000" dirty="0"/>
              <a:t>因每年只收</a:t>
            </a:r>
            <a:r>
              <a:rPr lang="en-US" sz="2000" dirty="0"/>
              <a:t>300</a:t>
            </a:r>
            <a:r>
              <a:rPr lang="zh-CN" altLang="en-US" sz="2000" dirty="0"/>
              <a:t>人，全校含研究生才</a:t>
            </a:r>
            <a:r>
              <a:rPr lang="en-US" sz="2000" dirty="0"/>
              <a:t>1500</a:t>
            </a:r>
            <a:r>
              <a:rPr lang="zh-CN" altLang="en-US" sz="2000" dirty="0" smtClean="0"/>
              <a:t>人</a:t>
            </a:r>
            <a:r>
              <a:rPr lang="zh-CN" altLang="en-US" sz="2000" b="1" dirty="0" smtClean="0">
                <a:solidFill>
                  <a:srgbClr val="FF0000"/>
                </a:solidFill>
              </a:rPr>
              <a:t>名</a:t>
            </a:r>
            <a:r>
              <a:rPr lang="zh-CN" altLang="en-US" sz="2000" b="1" dirty="0">
                <a:solidFill>
                  <a:srgbClr val="FF0000"/>
                </a:solidFill>
              </a:rPr>
              <a:t>气这么大，名额这么少，</a:t>
            </a:r>
            <a:r>
              <a:rPr lang="en-US" sz="2000" b="1" dirty="0" err="1" smtClean="0">
                <a:solidFill>
                  <a:srgbClr val="FF0000"/>
                </a:solidFill>
              </a:rPr>
              <a:t>当然贵</a:t>
            </a:r>
            <a:r>
              <a:rPr lang="zh-CN" altLang="en-US" sz="2000" b="1" dirty="0" smtClean="0">
                <a:solidFill>
                  <a:srgbClr val="FF0000"/>
                </a:solidFill>
              </a:rPr>
              <a:t>！</a:t>
            </a:r>
            <a:r>
              <a:rPr lang="zh-CN" altLang="en-US" sz="2000" b="1" dirty="0" smtClean="0">
                <a:solidFill>
                  <a:srgbClr val="00B050"/>
                </a:solidFill>
              </a:rPr>
              <a:t>而且入读</a:t>
            </a:r>
            <a:r>
              <a:rPr lang="en-US" sz="2000" b="1" dirty="0" smtClean="0">
                <a:solidFill>
                  <a:srgbClr val="00B050"/>
                </a:solidFill>
              </a:rPr>
              <a:t>CCD</a:t>
            </a:r>
            <a:r>
              <a:rPr lang="zh-CN" altLang="en-US" sz="2000" b="1" dirty="0" smtClean="0">
                <a:solidFill>
                  <a:srgbClr val="00B050"/>
                </a:solidFill>
              </a:rPr>
              <a:t>是唯一通往</a:t>
            </a:r>
            <a:r>
              <a:rPr lang="en-US" altLang="zh-CN" sz="2000" b="1" dirty="0" smtClean="0">
                <a:solidFill>
                  <a:srgbClr val="00B050"/>
                </a:solidFill>
              </a:rPr>
              <a:t>ACCD</a:t>
            </a:r>
            <a:r>
              <a:rPr lang="zh-CN" altLang="en-US" sz="2000" b="1" dirty="0" smtClean="0">
                <a:solidFill>
                  <a:srgbClr val="00B050"/>
                </a:solidFill>
              </a:rPr>
              <a:t>的通路</a:t>
            </a:r>
            <a:r>
              <a:rPr lang="zh-CN" altLang="en-US" sz="2000" dirty="0" smtClean="0"/>
              <a:t>。 </a:t>
            </a:r>
            <a:r>
              <a:rPr lang="en-US" altLang="zh-CN" sz="2000" dirty="0" smtClean="0"/>
              <a:t>CCD</a:t>
            </a:r>
            <a:r>
              <a:rPr lang="zh-CN" altLang="en-US" sz="2000" dirty="0"/>
              <a:t>的</a:t>
            </a:r>
            <a:r>
              <a:rPr lang="zh-CN" altLang="en-US" sz="2000" dirty="0" smtClean="0"/>
              <a:t>四</a:t>
            </a:r>
            <a:r>
              <a:rPr lang="zh-CN" altLang="en-US" sz="2000" dirty="0"/>
              <a:t>大诉求</a:t>
            </a:r>
            <a:r>
              <a:rPr lang="zh-CN" altLang="en-US" sz="2000" dirty="0" smtClean="0"/>
              <a:t>。</a:t>
            </a:r>
            <a:endParaRPr lang="en-US" altLang="zh-CN" sz="2000" dirty="0" smtClean="0"/>
          </a:p>
          <a:p>
            <a:r>
              <a:rPr lang="en-US" sz="2000" dirty="0" smtClean="0"/>
              <a:t>1</a:t>
            </a:r>
            <a:r>
              <a:rPr lang="zh-CN" altLang="en-US" sz="2000" dirty="0"/>
              <a:t>。</a:t>
            </a:r>
            <a:r>
              <a:rPr lang="zh-CN" altLang="en-US" sz="2000" b="1" dirty="0">
                <a:solidFill>
                  <a:srgbClr val="00B050"/>
                </a:solidFill>
              </a:rPr>
              <a:t>能被</a:t>
            </a:r>
            <a:r>
              <a:rPr lang="en-US" sz="2000" b="1" dirty="0">
                <a:solidFill>
                  <a:srgbClr val="00B050"/>
                </a:solidFill>
              </a:rPr>
              <a:t>ACCD</a:t>
            </a:r>
            <a:r>
              <a:rPr lang="zh-CN" altLang="en-US" sz="2000" b="1" dirty="0">
                <a:solidFill>
                  <a:srgbClr val="00B050"/>
                </a:solidFill>
              </a:rPr>
              <a:t>录</a:t>
            </a:r>
            <a:r>
              <a:rPr lang="zh-CN" altLang="en-US" sz="2000" b="1" dirty="0" smtClean="0">
                <a:solidFill>
                  <a:srgbClr val="00B050"/>
                </a:solidFill>
              </a:rPr>
              <a:t>取。</a:t>
            </a:r>
            <a:r>
              <a:rPr lang="zh-CN" altLang="en-US" sz="2000" b="1" dirty="0" smtClean="0">
                <a:solidFill>
                  <a:srgbClr val="FF0000"/>
                </a:solidFill>
              </a:rPr>
              <a:t>（所谓万中挑一）</a:t>
            </a:r>
            <a:endParaRPr lang="en-US" altLang="zh-CN" sz="2000" b="1" dirty="0" smtClean="0">
              <a:solidFill>
                <a:srgbClr val="FF0000"/>
              </a:solidFill>
            </a:endParaRPr>
          </a:p>
          <a:p>
            <a:r>
              <a:rPr lang="en-US" sz="2000" b="1" dirty="0" smtClean="0">
                <a:solidFill>
                  <a:srgbClr val="00B050"/>
                </a:solidFill>
              </a:rPr>
              <a:t>2</a:t>
            </a:r>
            <a:r>
              <a:rPr lang="zh-CN" altLang="en-US" sz="2000" b="1" dirty="0">
                <a:solidFill>
                  <a:srgbClr val="00B050"/>
                </a:solidFill>
              </a:rPr>
              <a:t>。</a:t>
            </a:r>
            <a:r>
              <a:rPr lang="en-US" sz="2000" b="1" dirty="0">
                <a:solidFill>
                  <a:srgbClr val="00B050"/>
                </a:solidFill>
              </a:rPr>
              <a:t>很有机会获得高额奖学金（不过90%</a:t>
            </a:r>
            <a:r>
              <a:rPr lang="zh-CN" altLang="en-US" sz="2000" b="1" dirty="0">
                <a:solidFill>
                  <a:srgbClr val="00B050"/>
                </a:solidFill>
              </a:rPr>
              <a:t>给美</a:t>
            </a:r>
            <a:r>
              <a:rPr lang="zh-CN" altLang="en-US" sz="2000" b="1" dirty="0" smtClean="0">
                <a:solidFill>
                  <a:srgbClr val="00B050"/>
                </a:solidFill>
              </a:rPr>
              <a:t>国纳</a:t>
            </a:r>
            <a:r>
              <a:rPr lang="zh-CN" altLang="en-US" sz="2000" b="1" dirty="0">
                <a:solidFill>
                  <a:srgbClr val="00B050"/>
                </a:solidFill>
              </a:rPr>
              <a:t>税人的</a:t>
            </a:r>
            <a:r>
              <a:rPr lang="en-US" sz="2000" b="1" dirty="0" err="1">
                <a:solidFill>
                  <a:srgbClr val="00B050"/>
                </a:solidFill>
              </a:rPr>
              <a:t>子弟</a:t>
            </a:r>
            <a:r>
              <a:rPr lang="en-US" sz="2000" b="1" dirty="0" smtClean="0">
                <a:solidFill>
                  <a:srgbClr val="00B050"/>
                </a:solidFill>
              </a:rPr>
              <a:t>）</a:t>
            </a:r>
          </a:p>
          <a:p>
            <a:r>
              <a:rPr lang="en-US" sz="2000" b="1" dirty="0" smtClean="0">
                <a:solidFill>
                  <a:srgbClr val="00B050"/>
                </a:solidFill>
              </a:rPr>
              <a:t>3</a:t>
            </a:r>
            <a:r>
              <a:rPr lang="zh-CN" altLang="en-US" sz="2000" b="1" dirty="0">
                <a:solidFill>
                  <a:srgbClr val="00B050"/>
                </a:solidFill>
              </a:rPr>
              <a:t>。保证在学期中途不被淘</a:t>
            </a:r>
            <a:r>
              <a:rPr lang="zh-CN" altLang="en-US" sz="2000" b="1" dirty="0" smtClean="0">
                <a:solidFill>
                  <a:srgbClr val="00B050"/>
                </a:solidFill>
              </a:rPr>
              <a:t>汰且成</a:t>
            </a:r>
            <a:r>
              <a:rPr lang="zh-CN" altLang="en-US" sz="2000" b="1" dirty="0" smtClean="0">
                <a:solidFill>
                  <a:srgbClr val="00B050"/>
                </a:solidFill>
              </a:rPr>
              <a:t>为系中的领头</a:t>
            </a:r>
            <a:r>
              <a:rPr lang="zh-CN" altLang="en-US" sz="2000" b="1" dirty="0" smtClean="0">
                <a:solidFill>
                  <a:srgbClr val="00B050"/>
                </a:solidFill>
              </a:rPr>
              <a:t>羊</a:t>
            </a:r>
            <a:r>
              <a:rPr lang="en-US" altLang="zh-CN" sz="2000" b="1" dirty="0">
                <a:solidFill>
                  <a:srgbClr val="00B050"/>
                </a:solidFill>
              </a:rPr>
              <a:t>(</a:t>
            </a:r>
            <a:r>
              <a:rPr lang="zh-CN" altLang="en-US" sz="2000" b="1" dirty="0" smtClean="0">
                <a:solidFill>
                  <a:srgbClr val="00B050"/>
                </a:solidFill>
              </a:rPr>
              <a:t>平</a:t>
            </a:r>
            <a:r>
              <a:rPr lang="zh-CN" altLang="en-US" sz="2000" b="1" dirty="0">
                <a:solidFill>
                  <a:srgbClr val="00B050"/>
                </a:solidFill>
              </a:rPr>
              <a:t>均淘汰率</a:t>
            </a:r>
            <a:r>
              <a:rPr lang="en-US" sz="2000" b="1" dirty="0" smtClean="0">
                <a:solidFill>
                  <a:srgbClr val="00B050"/>
                </a:solidFill>
              </a:rPr>
              <a:t>30</a:t>
            </a:r>
            <a:r>
              <a:rPr lang="en-US" sz="2000" b="1" dirty="0" smtClean="0">
                <a:solidFill>
                  <a:srgbClr val="00B050"/>
                </a:solidFill>
              </a:rPr>
              <a:t>%</a:t>
            </a:r>
            <a:r>
              <a:rPr lang="en-US" sz="2000" b="1" dirty="0">
                <a:solidFill>
                  <a:srgbClr val="00B050"/>
                </a:solidFill>
              </a:rPr>
              <a:t>)</a:t>
            </a:r>
            <a:endParaRPr lang="en-US" altLang="zh-CN" sz="2000" b="1" dirty="0" smtClean="0">
              <a:solidFill>
                <a:srgbClr val="00B050"/>
              </a:solidFill>
            </a:endParaRPr>
          </a:p>
          <a:p>
            <a:r>
              <a:rPr lang="en-US" sz="2000" b="1" dirty="0" smtClean="0">
                <a:solidFill>
                  <a:srgbClr val="00B050"/>
                </a:solidFill>
              </a:rPr>
              <a:t>4</a:t>
            </a:r>
            <a:r>
              <a:rPr lang="zh-CN" altLang="en-US" sz="2000" b="1" dirty="0">
                <a:solidFill>
                  <a:srgbClr val="00B050"/>
                </a:solidFill>
              </a:rPr>
              <a:t>。毕业</a:t>
            </a:r>
            <a:r>
              <a:rPr lang="en-US" sz="2000" b="1" dirty="0">
                <a:solidFill>
                  <a:srgbClr val="00B050"/>
                </a:solidFill>
              </a:rPr>
              <a:t>后有大把世界500</a:t>
            </a:r>
            <a:r>
              <a:rPr lang="zh-CN" altLang="en-US" sz="2000" b="1" dirty="0">
                <a:solidFill>
                  <a:srgbClr val="00B050"/>
                </a:solidFill>
              </a:rPr>
              <a:t>强公司等着高薪聘用工作</a:t>
            </a:r>
            <a:r>
              <a:rPr lang="zh-CN" altLang="en-US" sz="2000" b="1" dirty="0" smtClean="0">
                <a:solidFill>
                  <a:srgbClr val="00B050"/>
                </a:solidFill>
              </a:rPr>
              <a:t>，真</a:t>
            </a:r>
            <a:r>
              <a:rPr lang="zh-CN" altLang="en-US" sz="2000" b="1" dirty="0">
                <a:solidFill>
                  <a:srgbClr val="00B050"/>
                </a:solidFill>
              </a:rPr>
              <a:t>正优</a:t>
            </a:r>
            <a:r>
              <a:rPr lang="zh-CN" altLang="en-US" sz="2000" b="1" dirty="0" smtClean="0">
                <a:solidFill>
                  <a:srgbClr val="00B050"/>
                </a:solidFill>
              </a:rPr>
              <a:t>秀员工公</a:t>
            </a:r>
            <a:endParaRPr lang="en-US" altLang="zh-CN" sz="2000" b="1" dirty="0" smtClean="0">
              <a:solidFill>
                <a:srgbClr val="00B050"/>
              </a:solidFill>
            </a:endParaRPr>
          </a:p>
          <a:p>
            <a:r>
              <a:rPr lang="en-US" sz="2000" b="1" dirty="0">
                <a:solidFill>
                  <a:srgbClr val="00B050"/>
                </a:solidFill>
              </a:rPr>
              <a:t> </a:t>
            </a:r>
            <a:r>
              <a:rPr lang="en-US" sz="2000" b="1" dirty="0" smtClean="0">
                <a:solidFill>
                  <a:srgbClr val="00B050"/>
                </a:solidFill>
              </a:rPr>
              <a:t>     </a:t>
            </a:r>
            <a:r>
              <a:rPr lang="en-US" sz="2000" b="1" dirty="0" err="1" smtClean="0">
                <a:solidFill>
                  <a:srgbClr val="00B050"/>
                </a:solidFill>
              </a:rPr>
              <a:t>司会代申请绿卡</a:t>
            </a:r>
            <a:r>
              <a:rPr lang="en-US" sz="2000" b="1" dirty="0" smtClean="0">
                <a:solidFill>
                  <a:srgbClr val="00B050"/>
                </a:solidFill>
              </a:rPr>
              <a:t>。</a:t>
            </a:r>
          </a:p>
          <a:p>
            <a:r>
              <a:rPr lang="en-US" sz="2000" dirty="0" smtClean="0"/>
              <a:t>2022</a:t>
            </a:r>
            <a:r>
              <a:rPr lang="zh-CN" altLang="en-US" sz="2000" dirty="0" smtClean="0"/>
              <a:t>起</a:t>
            </a:r>
            <a:r>
              <a:rPr lang="en-US" sz="2000" dirty="0" smtClean="0"/>
              <a:t>10</a:t>
            </a:r>
            <a:r>
              <a:rPr lang="zh-CN" altLang="en-US" sz="2000" dirty="0"/>
              <a:t>人以上集体申</a:t>
            </a:r>
            <a:r>
              <a:rPr lang="zh-CN" altLang="en-US" sz="2000" dirty="0" smtClean="0"/>
              <a:t>请同</a:t>
            </a:r>
            <a:r>
              <a:rPr lang="zh-CN" altLang="en-US" sz="2000" dirty="0"/>
              <a:t>时上</a:t>
            </a:r>
            <a:r>
              <a:rPr lang="zh-CN" altLang="en-US" sz="2000" dirty="0" smtClean="0"/>
              <a:t>课</a:t>
            </a:r>
            <a:r>
              <a:rPr lang="en-US" sz="2000" dirty="0" smtClean="0"/>
              <a:t>每</a:t>
            </a:r>
            <a:r>
              <a:rPr lang="en-US" sz="2000" dirty="0"/>
              <a:t>3</a:t>
            </a:r>
            <a:r>
              <a:rPr lang="zh-CN" altLang="en-US" sz="2000" dirty="0"/>
              <a:t>个</a:t>
            </a:r>
            <a:r>
              <a:rPr lang="zh-CN" altLang="en-US" sz="2000" dirty="0" smtClean="0"/>
              <a:t>月（</a:t>
            </a:r>
            <a:r>
              <a:rPr lang="en-US" altLang="zh-CN" sz="2000" dirty="0" smtClean="0"/>
              <a:t>14</a:t>
            </a:r>
            <a:r>
              <a:rPr lang="zh-CN" altLang="en-US" sz="2000" dirty="0" smtClean="0"/>
              <a:t>周）学</a:t>
            </a:r>
            <a:r>
              <a:rPr lang="zh-CN" altLang="en-US" sz="2000" dirty="0"/>
              <a:t>费</a:t>
            </a:r>
            <a:r>
              <a:rPr lang="en-US" sz="2000" dirty="0"/>
              <a:t>$9999</a:t>
            </a:r>
            <a:r>
              <a:rPr lang="zh-CN" altLang="en-US" sz="2000" dirty="0" smtClean="0"/>
              <a:t>。</a:t>
            </a:r>
            <a:endParaRPr lang="en-US" altLang="zh-CN" sz="2000" dirty="0" smtClean="0"/>
          </a:p>
          <a:p>
            <a:r>
              <a:rPr lang="en-US" sz="2000" dirty="0" smtClean="0"/>
              <a:t>10</a:t>
            </a:r>
            <a:r>
              <a:rPr lang="zh-CN" altLang="en-US" sz="2000" dirty="0"/>
              <a:t>人以下</a:t>
            </a:r>
            <a:r>
              <a:rPr lang="zh-CN" altLang="en-US" sz="2000" dirty="0" smtClean="0"/>
              <a:t>单独上课费用另计</a:t>
            </a:r>
            <a:endParaRPr lang="en-US" dirty="0"/>
          </a:p>
        </p:txBody>
      </p:sp>
    </p:spTree>
    <p:extLst>
      <p:ext uri="{BB962C8B-B14F-4D97-AF65-F5344CB8AC3E}">
        <p14:creationId xmlns:p14="http://schemas.microsoft.com/office/powerpoint/2010/main" val="224839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548680"/>
            <a:ext cx="7416824" cy="868958"/>
          </a:xfrm>
        </p:spPr>
        <p:txBody>
          <a:bodyPr/>
          <a:lstStyle/>
          <a:p>
            <a:r>
              <a:rPr lang="zh-CN" altLang="en-US" b="1" dirty="0">
                <a:solidFill>
                  <a:srgbClr val="FF0066"/>
                </a:solidFill>
                <a:latin typeface="微软雅黑" pitchFamily="34" charset="-122"/>
                <a:ea typeface="微软雅黑" pitchFamily="34" charset="-122"/>
              </a:rPr>
              <a:t>美国加州亚凯迪亚浩翰高中</a:t>
            </a:r>
            <a:endParaRPr lang="en-US" dirty="0">
              <a:solidFill>
                <a:srgbClr val="FF0066"/>
              </a:solidFill>
            </a:endParaRPr>
          </a:p>
        </p:txBody>
      </p:sp>
      <p:sp>
        <p:nvSpPr>
          <p:cNvPr id="3" name="Content Placeholder 2"/>
          <p:cNvSpPr>
            <a:spLocks noGrp="1"/>
          </p:cNvSpPr>
          <p:nvPr>
            <p:ph idx="1"/>
          </p:nvPr>
        </p:nvSpPr>
        <p:spPr>
          <a:xfrm>
            <a:off x="611560" y="1600201"/>
            <a:ext cx="7416824" cy="4133055"/>
          </a:xfrm>
          <a:solidFill>
            <a:srgbClr val="CCFFCC"/>
          </a:solidFill>
          <a:ln/>
        </p:spPr>
        <p:style>
          <a:lnRef idx="1">
            <a:schemeClr val="accent1"/>
          </a:lnRef>
          <a:fillRef idx="2">
            <a:schemeClr val="accent1"/>
          </a:fillRef>
          <a:effectRef idx="1">
            <a:schemeClr val="accent1"/>
          </a:effectRef>
          <a:fontRef idx="minor">
            <a:schemeClr val="dk1"/>
          </a:fontRef>
        </p:style>
        <p:txBody>
          <a:bodyPr/>
          <a:lstStyle/>
          <a:p>
            <a:pPr marL="0" indent="0">
              <a:spcBef>
                <a:spcPts val="0"/>
              </a:spcBef>
              <a:buNone/>
            </a:pPr>
            <a:r>
              <a:rPr lang="zh-CN" altLang="en-US" sz="1800" dirty="0" smtClean="0">
                <a:latin typeface="Microsoft YaHei" pitchFamily="34" charset="-122"/>
                <a:ea typeface="Microsoft YaHei" pitchFamily="34" charset="-122"/>
              </a:rPr>
              <a:t> 中</a:t>
            </a:r>
            <a:r>
              <a:rPr lang="zh-CN" altLang="en-US" sz="1800" dirty="0">
                <a:latin typeface="Microsoft YaHei" pitchFamily="34" charset="-122"/>
                <a:ea typeface="Microsoft YaHei" pitchFamily="34" charset="-122"/>
              </a:rPr>
              <a:t>美贸易大战以来，两</a:t>
            </a:r>
            <a:r>
              <a:rPr lang="zh-CN" altLang="en-US" sz="1800" dirty="0" smtClean="0">
                <a:latin typeface="Microsoft YaHei" pitchFamily="34" charset="-122"/>
                <a:ea typeface="Microsoft YaHei" pitchFamily="34" charset="-122"/>
              </a:rPr>
              <a:t>国</a:t>
            </a:r>
            <a:r>
              <a:rPr lang="zh-CN" altLang="en-US" sz="1800" dirty="0">
                <a:latin typeface="Microsoft YaHei" pitchFamily="34" charset="-122"/>
                <a:ea typeface="Microsoft YaHei" pitchFamily="34" charset="-122"/>
              </a:rPr>
              <a:t>贸</a:t>
            </a:r>
            <a:r>
              <a:rPr lang="zh-CN" altLang="en-US" sz="1800" dirty="0" smtClean="0">
                <a:latin typeface="Microsoft YaHei" pitchFamily="34" charset="-122"/>
                <a:ea typeface="Microsoft YaHei" pitchFamily="34" charset="-122"/>
              </a:rPr>
              <a:t>易关</a:t>
            </a:r>
            <a:r>
              <a:rPr lang="zh-CN" altLang="en-US" sz="1800" dirty="0">
                <a:latin typeface="Microsoft YaHei" pitchFamily="34" charset="-122"/>
                <a:ea typeface="Microsoft YaHei" pitchFamily="34" charset="-122"/>
              </a:rPr>
              <a:t>系</a:t>
            </a:r>
            <a:r>
              <a:rPr lang="zh-CN" altLang="en-US" sz="1800" dirty="0" smtClean="0">
                <a:latin typeface="Microsoft YaHei" pitchFamily="34" charset="-122"/>
                <a:ea typeface="Microsoft YaHei" pitchFamily="34" charset="-122"/>
              </a:rPr>
              <a:t>因不</a:t>
            </a:r>
            <a:r>
              <a:rPr lang="zh-CN" altLang="en-US" sz="1800" dirty="0">
                <a:latin typeface="Microsoft YaHei" pitchFamily="34" charset="-122"/>
                <a:ea typeface="Microsoft YaHei" pitchFamily="34" charset="-122"/>
              </a:rPr>
              <a:t>平衡持</a:t>
            </a:r>
            <a:r>
              <a:rPr lang="zh-CN" altLang="en-US" sz="1800" dirty="0" smtClean="0">
                <a:latin typeface="Microsoft YaHei" pitchFamily="34" charset="-122"/>
                <a:ea typeface="Microsoft YaHei" pitchFamily="34" charset="-122"/>
              </a:rPr>
              <a:t>续紧张中，</a:t>
            </a:r>
            <a:r>
              <a:rPr lang="en-US" sz="1800" dirty="0" smtClean="0">
                <a:latin typeface="Microsoft YaHei" pitchFamily="34" charset="-122"/>
                <a:ea typeface="Microsoft YaHei" pitchFamily="34" charset="-122"/>
              </a:rPr>
              <a:t>2019</a:t>
            </a:r>
            <a:r>
              <a:rPr lang="zh-CN" altLang="en-US" sz="1800" dirty="0" smtClean="0">
                <a:latin typeface="Microsoft YaHei" pitchFamily="34" charset="-122"/>
                <a:ea typeface="Microsoft YaHei" pitchFamily="34" charset="-122"/>
              </a:rPr>
              <a:t>开始世  </a:t>
            </a:r>
            <a:endParaRPr lang="en-US" altLang="zh-CN" sz="1800" dirty="0" smtClean="0">
              <a:latin typeface="Microsoft YaHei" pitchFamily="34" charset="-122"/>
              <a:ea typeface="Microsoft YaHei" pitchFamily="34" charset="-122"/>
            </a:endParaRPr>
          </a:p>
          <a:p>
            <a:pPr marL="0" indent="0">
              <a:spcBef>
                <a:spcPts val="0"/>
              </a:spcBef>
              <a:buNone/>
            </a:pPr>
            <a:r>
              <a:rPr lang="en-US" altLang="zh-CN" sz="1800" dirty="0">
                <a:latin typeface="Microsoft YaHei" pitchFamily="34" charset="-122"/>
                <a:ea typeface="Microsoft YaHei" pitchFamily="34" charset="-122"/>
              </a:rPr>
              <a:t> </a:t>
            </a:r>
            <a:r>
              <a:rPr lang="zh-CN" altLang="en-US" sz="1800" dirty="0" smtClean="0">
                <a:latin typeface="Microsoft YaHei" pitchFamily="34" charset="-122"/>
                <a:ea typeface="Microsoft YaHei" pitchFamily="34" charset="-122"/>
              </a:rPr>
              <a:t>纪</a:t>
            </a:r>
            <a:r>
              <a:rPr lang="zh-CN" altLang="en-US" sz="1800" dirty="0">
                <a:latin typeface="Microsoft YaHei" pitchFamily="34" charset="-122"/>
                <a:ea typeface="Microsoft YaHei" pitchFamily="34" charset="-122"/>
              </a:rPr>
              <a:t>的瘟疫新冠肺</a:t>
            </a:r>
            <a:r>
              <a:rPr lang="zh-CN" altLang="en-US" sz="1800" dirty="0" smtClean="0">
                <a:latin typeface="Microsoft YaHei" pitchFamily="34" charset="-122"/>
                <a:ea typeface="Microsoft YaHei" pitchFamily="34" charset="-122"/>
              </a:rPr>
              <a:t>炎蔓</a:t>
            </a:r>
            <a:r>
              <a:rPr lang="zh-CN" altLang="en-US" sz="1800" dirty="0">
                <a:latin typeface="Microsoft YaHei" pitchFamily="34" charset="-122"/>
                <a:ea typeface="Microsoft YaHei" pitchFamily="34" charset="-122"/>
              </a:rPr>
              <a:t>延至全球无一幸免</a:t>
            </a:r>
            <a:r>
              <a:rPr lang="zh-CN" altLang="en-US" sz="1800" dirty="0" smtClean="0">
                <a:latin typeface="Microsoft YaHei" pitchFamily="34" charset="-122"/>
                <a:ea typeface="Microsoft YaHei" pitchFamily="34" charset="-122"/>
              </a:rPr>
              <a:t>。当</a:t>
            </a:r>
            <a:r>
              <a:rPr lang="zh-CN" altLang="en-US" sz="1800" dirty="0">
                <a:latin typeface="Microsoft YaHei" pitchFamily="34" charset="-122"/>
                <a:ea typeface="Microsoft YaHei" pitchFamily="34" charset="-122"/>
              </a:rPr>
              <a:t>时中国正值留美高潮</a:t>
            </a:r>
            <a:r>
              <a:rPr lang="zh-CN" altLang="en-US" sz="1800" dirty="0" smtClean="0">
                <a:latin typeface="Microsoft YaHei" pitchFamily="34" charset="-122"/>
                <a:ea typeface="Microsoft YaHei" pitchFamily="34" charset="-122"/>
              </a:rPr>
              <a:t>，</a:t>
            </a:r>
            <a:r>
              <a:rPr lang="en-US" sz="1800" dirty="0" smtClean="0">
                <a:latin typeface="Microsoft YaHei" pitchFamily="34" charset="-122"/>
                <a:ea typeface="Microsoft YaHei" pitchFamily="34" charset="-122"/>
              </a:rPr>
              <a:t>37</a:t>
            </a:r>
          </a:p>
          <a:p>
            <a:pPr marL="0" indent="0">
              <a:spcBef>
                <a:spcPts val="0"/>
              </a:spcBef>
              <a:buNone/>
            </a:pPr>
            <a:r>
              <a:rPr lang="en-US" altLang="zh-CN" sz="1800" dirty="0">
                <a:latin typeface="Microsoft YaHei" pitchFamily="34" charset="-122"/>
                <a:ea typeface="Microsoft YaHei" pitchFamily="34" charset="-122"/>
              </a:rPr>
              <a:t> </a:t>
            </a:r>
            <a:r>
              <a:rPr lang="zh-CN" altLang="en-US" sz="1800" dirty="0" smtClean="0">
                <a:latin typeface="Microsoft YaHei" pitchFamily="34" charset="-122"/>
                <a:ea typeface="Microsoft YaHei" pitchFamily="34" charset="-122"/>
              </a:rPr>
              <a:t>万</a:t>
            </a:r>
            <a:r>
              <a:rPr lang="zh-CN" altLang="en-US" sz="1800" dirty="0">
                <a:latin typeface="Microsoft YaHei" pitchFamily="34" charset="-122"/>
                <a:ea typeface="Microsoft YaHei" pitchFamily="34" charset="-122"/>
              </a:rPr>
              <a:t>留美学</a:t>
            </a:r>
            <a:r>
              <a:rPr lang="zh-CN" altLang="en-US" sz="1800" dirty="0" smtClean="0">
                <a:latin typeface="Microsoft YaHei" pitchFamily="34" charset="-122"/>
                <a:ea typeface="Microsoft YaHei" pitchFamily="34" charset="-122"/>
              </a:rPr>
              <a:t>生停课后争</a:t>
            </a:r>
            <a:r>
              <a:rPr lang="zh-CN" altLang="en-US" sz="1800" dirty="0">
                <a:latin typeface="Microsoft YaHei" pitchFamily="34" charset="-122"/>
                <a:ea typeface="Microsoft YaHei" pitchFamily="34" charset="-122"/>
              </a:rPr>
              <a:t>先恐</a:t>
            </a:r>
            <a:r>
              <a:rPr lang="zh-CN" altLang="en-US" sz="1800" dirty="0" smtClean="0">
                <a:latin typeface="Microsoft YaHei" pitchFamily="34" charset="-122"/>
                <a:ea typeface="Microsoft YaHei" pitchFamily="34" charset="-122"/>
              </a:rPr>
              <a:t>后回国</a:t>
            </a:r>
            <a:r>
              <a:rPr lang="zh-CN" altLang="en-US" sz="1800" dirty="0">
                <a:latin typeface="Microsoft YaHei" pitchFamily="34" charset="-122"/>
                <a:ea typeface="Microsoft YaHei" pitchFamily="34" charset="-122"/>
              </a:rPr>
              <a:t>避难。越洋机票一票难</a:t>
            </a:r>
            <a:r>
              <a:rPr lang="zh-CN" altLang="en-US" sz="1800" dirty="0" smtClean="0">
                <a:latin typeface="Microsoft YaHei" pitchFamily="34" charset="-122"/>
                <a:ea typeface="Microsoft YaHei" pitchFamily="34" charset="-122"/>
              </a:rPr>
              <a:t>求。</a:t>
            </a:r>
            <a:endParaRPr lang="en-US" sz="1800" dirty="0">
              <a:latin typeface="Microsoft YaHei" pitchFamily="34" charset="-122"/>
              <a:ea typeface="Microsoft YaHei" pitchFamily="34" charset="-122"/>
            </a:endParaRPr>
          </a:p>
          <a:p>
            <a:pPr marL="0" indent="0">
              <a:buNone/>
            </a:pPr>
            <a:r>
              <a:rPr lang="zh-CN" altLang="en-US" sz="1800" dirty="0" smtClean="0">
                <a:latin typeface="Microsoft YaHei" pitchFamily="34" charset="-122"/>
                <a:ea typeface="Microsoft YaHei" pitchFamily="34" charset="-122"/>
              </a:rPr>
              <a:t> 时</a:t>
            </a:r>
            <a:r>
              <a:rPr lang="zh-CN" altLang="en-US" sz="1800" dirty="0">
                <a:latin typeface="Microsoft YaHei" pitchFamily="34" charset="-122"/>
                <a:ea typeface="Microsoft YaHei" pitchFamily="34" charset="-122"/>
              </a:rPr>
              <a:t>代在进步，中国的进步是不争的事实，但美国</a:t>
            </a:r>
            <a:r>
              <a:rPr lang="zh-CN" altLang="en-US" sz="1800" dirty="0" smtClean="0">
                <a:latin typeface="Microsoft YaHei" pitchFamily="34" charset="-122"/>
                <a:ea typeface="Microsoft YaHei" pitchFamily="34" charset="-122"/>
              </a:rPr>
              <a:t>也在持</a:t>
            </a:r>
            <a:r>
              <a:rPr lang="zh-CN" altLang="en-US" sz="1800" dirty="0">
                <a:latin typeface="Microsoft YaHei" pitchFamily="34" charset="-122"/>
                <a:ea typeface="Microsoft YaHei" pitchFamily="34" charset="-122"/>
              </a:rPr>
              <a:t>续的进</a:t>
            </a:r>
            <a:r>
              <a:rPr lang="zh-CN" altLang="en-US" sz="1800" dirty="0" smtClean="0">
                <a:latin typeface="Microsoft YaHei" pitchFamily="34" charset="-122"/>
                <a:ea typeface="Microsoft YaHei" pitchFamily="34" charset="-122"/>
              </a:rPr>
              <a:t>步因起 </a:t>
            </a:r>
            <a:endParaRPr lang="en-US" altLang="zh-CN" sz="1800" dirty="0" smtClean="0">
              <a:latin typeface="Microsoft YaHei" pitchFamily="34" charset="-122"/>
              <a:ea typeface="Microsoft YaHei" pitchFamily="34" charset="-122"/>
            </a:endParaRPr>
          </a:p>
          <a:p>
            <a:pPr marL="0" indent="0">
              <a:buNone/>
            </a:pPr>
            <a:r>
              <a:rPr lang="en-US" altLang="zh-CN" sz="1800" dirty="0">
                <a:latin typeface="Microsoft YaHei" pitchFamily="34" charset="-122"/>
                <a:ea typeface="Microsoft YaHei" pitchFamily="34" charset="-122"/>
              </a:rPr>
              <a:t> </a:t>
            </a:r>
            <a:r>
              <a:rPr lang="zh-CN" altLang="en-US" sz="1800" dirty="0" smtClean="0">
                <a:latin typeface="Microsoft YaHei" pitchFamily="34" charset="-122"/>
                <a:ea typeface="Microsoft YaHei" pitchFamily="34" charset="-122"/>
              </a:rPr>
              <a:t>点高早</a:t>
            </a:r>
            <a:r>
              <a:rPr lang="zh-CN" altLang="en-US" sz="1800" dirty="0">
                <a:latin typeface="Microsoft YaHei" pitchFamily="34" charset="-122"/>
                <a:ea typeface="Microsoft YaHei" pitchFamily="34" charset="-122"/>
              </a:rPr>
              <a:t>已在富足的社会状态而中国才刚开始。</a:t>
            </a:r>
            <a:r>
              <a:rPr lang="zh-CN" altLang="en-US" sz="1800" dirty="0" smtClean="0">
                <a:latin typeface="Microsoft YaHei" pitchFamily="34" charset="-122"/>
                <a:ea typeface="Microsoft YaHei" pitchFamily="34" charset="-122"/>
              </a:rPr>
              <a:t>尤其</a:t>
            </a:r>
            <a:r>
              <a:rPr lang="zh-CN" altLang="en-US" sz="1800" dirty="0">
                <a:latin typeface="Microsoft YaHei" pitchFamily="34" charset="-122"/>
                <a:ea typeface="Microsoft YaHei" pitchFamily="34" charset="-122"/>
              </a:rPr>
              <a:t>在高科技方面和美</a:t>
            </a:r>
            <a:r>
              <a:rPr lang="zh-CN" altLang="en-US" sz="1800" dirty="0" smtClean="0">
                <a:latin typeface="Microsoft YaHei" pitchFamily="34" charset="-122"/>
                <a:ea typeface="Microsoft YaHei" pitchFamily="34" charset="-122"/>
              </a:rPr>
              <a:t>国</a:t>
            </a:r>
            <a:endParaRPr lang="en-US" altLang="zh-CN" sz="1800" dirty="0" smtClean="0">
              <a:latin typeface="Microsoft YaHei" pitchFamily="34" charset="-122"/>
              <a:ea typeface="Microsoft YaHei" pitchFamily="34" charset="-122"/>
            </a:endParaRPr>
          </a:p>
          <a:p>
            <a:pPr marL="0" indent="0">
              <a:buNone/>
            </a:pPr>
            <a:r>
              <a:rPr lang="en-US" altLang="zh-CN" sz="1800" dirty="0" smtClean="0">
                <a:latin typeface="Microsoft YaHei" pitchFamily="34" charset="-122"/>
                <a:ea typeface="Microsoft YaHei" pitchFamily="34" charset="-122"/>
              </a:rPr>
              <a:t> </a:t>
            </a:r>
            <a:r>
              <a:rPr lang="zh-CN" altLang="en-US" sz="1800" dirty="0" smtClean="0">
                <a:latin typeface="Microsoft YaHei" pitchFamily="34" charset="-122"/>
                <a:ea typeface="Microsoft YaHei" pitchFamily="34" charset="-122"/>
              </a:rPr>
              <a:t>比还</a:t>
            </a:r>
            <a:r>
              <a:rPr lang="zh-CN" altLang="en-US" sz="1800" dirty="0">
                <a:latin typeface="Microsoft YaHei" pitchFamily="34" charset="-122"/>
                <a:ea typeface="Microsoft YaHei" pitchFamily="34" charset="-122"/>
              </a:rPr>
              <a:t>有一段长远</a:t>
            </a:r>
            <a:r>
              <a:rPr lang="zh-CN" altLang="en-US" sz="1800" dirty="0" smtClean="0">
                <a:latin typeface="Microsoft YaHei" pitchFamily="34" charset="-122"/>
                <a:ea typeface="Microsoft YaHei" pitchFamily="34" charset="-122"/>
              </a:rPr>
              <a:t>的距离</a:t>
            </a:r>
            <a:r>
              <a:rPr lang="zh-CN" altLang="en-US" sz="1800" dirty="0">
                <a:latin typeface="Microsoft YaHei" pitchFamily="34" charset="-122"/>
                <a:ea typeface="Microsoft YaHei" pitchFamily="34" charset="-122"/>
              </a:rPr>
              <a:t>。中</a:t>
            </a:r>
            <a:r>
              <a:rPr lang="zh-CN" altLang="en-US" sz="1800" dirty="0" smtClean="0">
                <a:latin typeface="Microsoft YaHei" pitchFamily="34" charset="-122"/>
                <a:ea typeface="Microsoft YaHei" pitchFamily="34" charset="-122"/>
              </a:rPr>
              <a:t>国</a:t>
            </a:r>
            <a:r>
              <a:rPr lang="zh-CN" altLang="en-US" sz="1800" dirty="0">
                <a:latin typeface="Microsoft YaHei" pitchFamily="34" charset="-122"/>
                <a:ea typeface="Microsoft YaHei" pitchFamily="34" charset="-122"/>
              </a:rPr>
              <a:t>一直</a:t>
            </a:r>
            <a:r>
              <a:rPr lang="zh-CN" altLang="en-US" sz="1800" dirty="0" smtClean="0">
                <a:latin typeface="Microsoft YaHei" pitchFamily="34" charset="-122"/>
                <a:ea typeface="Microsoft YaHei" pitchFamily="34" charset="-122"/>
              </a:rPr>
              <a:t>是</a:t>
            </a:r>
            <a:r>
              <a:rPr lang="zh-CN" altLang="en-US" sz="1800" b="1" dirty="0" smtClean="0">
                <a:solidFill>
                  <a:srgbClr val="0000FF"/>
                </a:solidFill>
                <a:latin typeface="Microsoft YaHei" pitchFamily="34" charset="-122"/>
                <a:ea typeface="Microsoft YaHei" pitchFamily="34" charset="-122"/>
              </a:rPr>
              <a:t>制</a:t>
            </a:r>
            <a:r>
              <a:rPr lang="zh-CN" altLang="en-US" sz="1800" b="1" dirty="0">
                <a:solidFill>
                  <a:srgbClr val="0000FF"/>
                </a:solidFill>
                <a:latin typeface="Microsoft YaHei" pitchFamily="34" charset="-122"/>
                <a:ea typeface="Microsoft YaHei" pitchFamily="34" charset="-122"/>
              </a:rPr>
              <a:t>造</a:t>
            </a:r>
            <a:r>
              <a:rPr lang="zh-CN" altLang="en-US" sz="1800" b="1" dirty="0" smtClean="0">
                <a:solidFill>
                  <a:srgbClr val="0000FF"/>
                </a:solidFill>
                <a:latin typeface="Microsoft YaHei" pitchFamily="34" charset="-122"/>
                <a:ea typeface="Microsoft YaHei" pitchFamily="34" charset="-122"/>
              </a:rPr>
              <a:t>业</a:t>
            </a:r>
            <a:r>
              <a:rPr lang="zh-CN" altLang="en-US" sz="1800" dirty="0" smtClean="0">
                <a:latin typeface="Microsoft YaHei" pitchFamily="34" charset="-122"/>
                <a:ea typeface="Microsoft YaHei" pitchFamily="34" charset="-122"/>
              </a:rPr>
              <a:t>出</a:t>
            </a:r>
            <a:r>
              <a:rPr lang="zh-CN" altLang="en-US" sz="1800" dirty="0">
                <a:latin typeface="Microsoft YaHei" pitchFamily="34" charset="-122"/>
                <a:ea typeface="Microsoft YaHei" pitchFamily="34" charset="-122"/>
              </a:rPr>
              <a:t>口</a:t>
            </a:r>
            <a:r>
              <a:rPr lang="zh-CN" altLang="en-US" sz="1800" dirty="0" smtClean="0">
                <a:latin typeface="Microsoft YaHei" pitchFamily="34" charset="-122"/>
                <a:ea typeface="Microsoft YaHei" pitchFamily="34" charset="-122"/>
              </a:rPr>
              <a:t>为基</a:t>
            </a:r>
            <a:r>
              <a:rPr lang="zh-CN" altLang="en-US" sz="1800" dirty="0">
                <a:latin typeface="Microsoft YaHei" pitchFamily="34" charset="-122"/>
                <a:ea typeface="Microsoft YaHei" pitchFamily="34" charset="-122"/>
              </a:rPr>
              <a:t>础的国家</a:t>
            </a:r>
            <a:r>
              <a:rPr lang="zh-CN" altLang="en-US" sz="1800" dirty="0" smtClean="0">
                <a:latin typeface="Microsoft YaHei" pitchFamily="34" charset="-122"/>
                <a:ea typeface="Microsoft YaHei" pitchFamily="34" charset="-122"/>
              </a:rPr>
              <a:t>，</a:t>
            </a:r>
            <a:r>
              <a:rPr lang="zh-CN" altLang="en-US" sz="1800" dirty="0">
                <a:latin typeface="Microsoft YaHei" pitchFamily="34" charset="-122"/>
                <a:ea typeface="Microsoft YaHei" pitchFamily="34" charset="-122"/>
              </a:rPr>
              <a:t>在</a:t>
            </a:r>
            <a:r>
              <a:rPr lang="zh-CN" altLang="en-US" sz="1800" dirty="0" smtClean="0">
                <a:latin typeface="Microsoft YaHei" pitchFamily="34" charset="-122"/>
                <a:ea typeface="Microsoft YaHei" pitchFamily="34" charset="-122"/>
              </a:rPr>
              <a:t>高科</a:t>
            </a:r>
            <a:endParaRPr lang="en-US" altLang="zh-CN" sz="1800" dirty="0" smtClean="0">
              <a:latin typeface="Microsoft YaHei" pitchFamily="34" charset="-122"/>
              <a:ea typeface="Microsoft YaHei" pitchFamily="34" charset="-122"/>
            </a:endParaRPr>
          </a:p>
          <a:p>
            <a:pPr marL="0" indent="0">
              <a:buNone/>
            </a:pPr>
            <a:r>
              <a:rPr lang="en-US" altLang="zh-CN" sz="1800" dirty="0">
                <a:latin typeface="Microsoft YaHei" pitchFamily="34" charset="-122"/>
                <a:ea typeface="Microsoft YaHei" pitchFamily="34" charset="-122"/>
              </a:rPr>
              <a:t> </a:t>
            </a:r>
            <a:r>
              <a:rPr lang="zh-CN" altLang="en-US" sz="1800" dirty="0" smtClean="0">
                <a:latin typeface="Microsoft YaHei" pitchFamily="34" charset="-122"/>
                <a:ea typeface="Microsoft YaHei" pitchFamily="34" charset="-122"/>
              </a:rPr>
              <a:t>技与精</a:t>
            </a:r>
            <a:r>
              <a:rPr lang="zh-CN" altLang="en-US" sz="1800" dirty="0">
                <a:latin typeface="Microsoft YaHei" pitchFamily="34" charset="-122"/>
                <a:ea typeface="Microsoft YaHei" pitchFamily="34" charset="-122"/>
              </a:rPr>
              <a:t>密的仪</a:t>
            </a:r>
            <a:r>
              <a:rPr lang="zh-CN" altLang="en-US" sz="1800" dirty="0" smtClean="0">
                <a:latin typeface="Microsoft YaHei" pitchFamily="34" charset="-122"/>
                <a:ea typeface="Microsoft YaHei" pitchFamily="34" charset="-122"/>
              </a:rPr>
              <a:t>器技术和在</a:t>
            </a:r>
            <a:r>
              <a:rPr lang="zh-CN" altLang="en-US" sz="1800" dirty="0">
                <a:latin typeface="Microsoft YaHei" pitchFamily="34" charset="-122"/>
                <a:ea typeface="Microsoft YaHei" pitchFamily="34" charset="-122"/>
              </a:rPr>
              <a:t>贸易上的比</a:t>
            </a:r>
            <a:r>
              <a:rPr lang="zh-CN" altLang="en-US" sz="1800" dirty="0" smtClean="0">
                <a:latin typeface="Microsoft YaHei" pitchFamily="34" charset="-122"/>
                <a:ea typeface="Microsoft YaHei" pitchFamily="34" charset="-122"/>
              </a:rPr>
              <a:t>率和</a:t>
            </a:r>
            <a:r>
              <a:rPr lang="zh-CN" altLang="en-US" sz="1800" dirty="0">
                <a:latin typeface="Microsoft YaHei" pitchFamily="34" charset="-122"/>
                <a:ea typeface="Microsoft YaHei" pitchFamily="34" charset="-122"/>
              </a:rPr>
              <a:t>价值</a:t>
            </a:r>
            <a:r>
              <a:rPr lang="zh-CN" altLang="en-US" sz="1800" dirty="0" smtClean="0">
                <a:latin typeface="Microsoft YaHei" pitchFamily="34" charset="-122"/>
                <a:ea typeface="Microsoft YaHei" pitchFamily="34" charset="-122"/>
              </a:rPr>
              <a:t>是不</a:t>
            </a:r>
            <a:r>
              <a:rPr lang="zh-CN" altLang="en-US" sz="1800" dirty="0">
                <a:latin typeface="Microsoft YaHei" pitchFamily="34" charset="-122"/>
                <a:ea typeface="Microsoft YaHei" pitchFamily="34" charset="-122"/>
              </a:rPr>
              <a:t>对等的。美国严</a:t>
            </a:r>
            <a:r>
              <a:rPr lang="zh-CN" altLang="en-US" sz="1800" dirty="0" smtClean="0">
                <a:latin typeface="Microsoft YaHei" pitchFamily="34" charset="-122"/>
                <a:ea typeface="Microsoft YaHei" pitchFamily="34" charset="-122"/>
              </a:rPr>
              <a:t>禁中</a:t>
            </a:r>
            <a:endParaRPr lang="en-US" altLang="zh-CN" sz="1800" dirty="0" smtClean="0">
              <a:latin typeface="Microsoft YaHei" pitchFamily="34" charset="-122"/>
              <a:ea typeface="Microsoft YaHei" pitchFamily="34" charset="-122"/>
            </a:endParaRPr>
          </a:p>
          <a:p>
            <a:pPr marL="0" indent="0">
              <a:buNone/>
            </a:pPr>
            <a:r>
              <a:rPr lang="en-US" altLang="zh-CN" sz="1800" dirty="0">
                <a:latin typeface="Microsoft YaHei" pitchFamily="34" charset="-122"/>
                <a:ea typeface="Microsoft YaHei" pitchFamily="34" charset="-122"/>
              </a:rPr>
              <a:t> </a:t>
            </a:r>
            <a:r>
              <a:rPr lang="zh-CN" altLang="en-US" sz="1800" dirty="0" smtClean="0">
                <a:latin typeface="Microsoft YaHei" pitchFamily="34" charset="-122"/>
                <a:ea typeface="Microsoft YaHei" pitchFamily="34" charset="-122"/>
              </a:rPr>
              <a:t>国</a:t>
            </a:r>
            <a:r>
              <a:rPr lang="zh-CN" altLang="en-US" sz="1800" dirty="0">
                <a:latin typeface="Microsoft YaHei" pitchFamily="34" charset="-122"/>
                <a:ea typeface="Microsoft YaHei" pitchFamily="34" charset="-122"/>
              </a:rPr>
              <a:t>的学子来美学习高新科技是对中国的进步一</a:t>
            </a:r>
            <a:r>
              <a:rPr lang="zh-CN" altLang="en-US" sz="1800" dirty="0" smtClean="0">
                <a:latin typeface="Microsoft YaHei" pitchFamily="34" charset="-122"/>
                <a:ea typeface="Microsoft YaHei" pitchFamily="34" charset="-122"/>
              </a:rPr>
              <a:t>个严</a:t>
            </a:r>
            <a:r>
              <a:rPr lang="zh-CN" altLang="en-US" sz="1800" dirty="0">
                <a:latin typeface="Microsoft YaHei" pitchFamily="34" charset="-122"/>
                <a:ea typeface="Microsoft YaHei" pitchFamily="34" charset="-122"/>
              </a:rPr>
              <a:t>重的障</a:t>
            </a:r>
            <a:r>
              <a:rPr lang="zh-CN" altLang="en-US" sz="1800" dirty="0" smtClean="0">
                <a:latin typeface="Microsoft YaHei" pitchFamily="34" charset="-122"/>
                <a:ea typeface="Microsoft YaHei" pitchFamily="34" charset="-122"/>
              </a:rPr>
              <a:t>碍</a:t>
            </a:r>
            <a:r>
              <a:rPr lang="en-US" altLang="zh-CN" sz="1800" dirty="0" smtClean="0">
                <a:latin typeface="Microsoft YaHei" pitchFamily="34" charset="-122"/>
                <a:ea typeface="Microsoft YaHei" pitchFamily="34" charset="-122"/>
              </a:rPr>
              <a:t>,</a:t>
            </a:r>
            <a:r>
              <a:rPr lang="zh-CN" altLang="en-US" sz="1800" dirty="0" smtClean="0">
                <a:solidFill>
                  <a:srgbClr val="FF0000"/>
                </a:solidFill>
                <a:latin typeface="Microsoft YaHei" pitchFamily="34" charset="-122"/>
                <a:ea typeface="Microsoft YaHei" pitchFamily="34" charset="-122"/>
              </a:rPr>
              <a:t>那</a:t>
            </a:r>
            <a:r>
              <a:rPr lang="zh-CN" altLang="en-US" sz="1800" dirty="0">
                <a:solidFill>
                  <a:srgbClr val="FF0000"/>
                </a:solidFill>
                <a:latin typeface="Microsoft YaHei" pitchFamily="34" charset="-122"/>
                <a:ea typeface="Microsoft YaHei" pitchFamily="34" charset="-122"/>
              </a:rPr>
              <a:t>么我们</a:t>
            </a:r>
            <a:endParaRPr lang="en-US" altLang="zh-CN" sz="1800" dirty="0" smtClean="0">
              <a:solidFill>
                <a:srgbClr val="FF0000"/>
              </a:solidFill>
              <a:latin typeface="Microsoft YaHei" pitchFamily="34" charset="-122"/>
              <a:ea typeface="Microsoft YaHei" pitchFamily="34" charset="-122"/>
            </a:endParaRPr>
          </a:p>
          <a:p>
            <a:pPr marL="0" indent="0">
              <a:buNone/>
            </a:pPr>
            <a:r>
              <a:rPr lang="zh-CN" altLang="en-US" sz="1800" dirty="0" smtClean="0">
                <a:solidFill>
                  <a:srgbClr val="FF0000"/>
                </a:solidFill>
                <a:latin typeface="Microsoft YaHei" pitchFamily="34" charset="-122"/>
                <a:ea typeface="Microsoft YaHei" pitchFamily="34" charset="-122"/>
              </a:rPr>
              <a:t> 要</a:t>
            </a:r>
            <a:r>
              <a:rPr lang="zh-CN" altLang="en-US" sz="1800" dirty="0">
                <a:solidFill>
                  <a:srgbClr val="FF0000"/>
                </a:solidFill>
                <a:latin typeface="Microsoft YaHei" pitchFamily="34" charset="-122"/>
                <a:ea typeface="Microsoft YaHei" pitchFamily="34" charset="-122"/>
              </a:rPr>
              <a:t>如何才能走出此一困境呢？</a:t>
            </a:r>
            <a:endParaRPr lang="en-US" sz="1800" dirty="0">
              <a:solidFill>
                <a:srgbClr val="FF0000"/>
              </a:solidFill>
              <a:latin typeface="Microsoft YaHei" pitchFamily="34" charset="-122"/>
              <a:ea typeface="Microsoft YaHei" pitchFamily="34" charset="-122"/>
            </a:endParaRPr>
          </a:p>
          <a:p>
            <a:pPr marL="0" indent="0">
              <a:buNone/>
            </a:pPr>
            <a:r>
              <a:rPr lang="zh-CN" altLang="en-US" sz="1800" dirty="0" smtClean="0">
                <a:latin typeface="Microsoft YaHei" pitchFamily="34" charset="-122"/>
                <a:ea typeface="Microsoft YaHei" pitchFamily="34" charset="-122"/>
              </a:rPr>
              <a:t> 今</a:t>
            </a:r>
            <a:r>
              <a:rPr lang="zh-CN" altLang="en-US" sz="1800" dirty="0">
                <a:latin typeface="Microsoft YaHei" pitchFamily="34" charset="-122"/>
                <a:ea typeface="Microsoft YaHei" pitchFamily="34" charset="-122"/>
              </a:rPr>
              <a:t>日从网路中得知纽约州立巴佛罗大学有</a:t>
            </a:r>
            <a:r>
              <a:rPr lang="en-US" sz="1800" dirty="0">
                <a:latin typeface="Microsoft YaHei" pitchFamily="34" charset="-122"/>
                <a:ea typeface="Microsoft YaHei" pitchFamily="34" charset="-122"/>
              </a:rPr>
              <a:t>50</a:t>
            </a:r>
            <a:r>
              <a:rPr lang="zh-CN" altLang="en-US" sz="1800" dirty="0">
                <a:latin typeface="Microsoft YaHei" pitchFamily="34" charset="-122"/>
                <a:ea typeface="Microsoft YaHei" pitchFamily="34" charset="-122"/>
              </a:rPr>
              <a:t>名中国留学</a:t>
            </a:r>
            <a:r>
              <a:rPr lang="zh-CN" altLang="en-US" sz="1800" dirty="0" smtClean="0">
                <a:latin typeface="Microsoft YaHei" pitchFamily="34" charset="-122"/>
                <a:ea typeface="Microsoft YaHei" pitchFamily="34" charset="-122"/>
              </a:rPr>
              <a:t>生已回到美国</a:t>
            </a:r>
            <a:endParaRPr lang="en-US" altLang="zh-CN" sz="1800" dirty="0" smtClean="0">
              <a:latin typeface="Microsoft YaHei" pitchFamily="34" charset="-122"/>
              <a:ea typeface="Microsoft YaHei" pitchFamily="34" charset="-122"/>
            </a:endParaRPr>
          </a:p>
          <a:p>
            <a:pPr marL="0" indent="0">
              <a:buNone/>
            </a:pPr>
            <a:r>
              <a:rPr lang="en-US" altLang="zh-CN" sz="1800" dirty="0">
                <a:latin typeface="Microsoft YaHei" pitchFamily="34" charset="-122"/>
                <a:ea typeface="Microsoft YaHei" pitchFamily="34" charset="-122"/>
              </a:rPr>
              <a:t> </a:t>
            </a:r>
            <a:r>
              <a:rPr lang="zh-CN" altLang="en-US" sz="1800" dirty="0">
                <a:latin typeface="Microsoft YaHei" pitchFamily="34" charset="-122"/>
                <a:ea typeface="Microsoft YaHei" pitchFamily="34" charset="-122"/>
              </a:rPr>
              <a:t>并</a:t>
            </a:r>
            <a:r>
              <a:rPr lang="zh-CN" altLang="en-US" sz="1800" dirty="0" smtClean="0">
                <a:latin typeface="Microsoft YaHei" pitchFamily="34" charset="-122"/>
                <a:ea typeface="Microsoft YaHei" pitchFamily="34" charset="-122"/>
              </a:rPr>
              <a:t>已注</a:t>
            </a:r>
            <a:r>
              <a:rPr lang="zh-CN" altLang="en-US" sz="1800" dirty="0">
                <a:latin typeface="Microsoft YaHei" pitchFamily="34" charset="-122"/>
                <a:ea typeface="Microsoft YaHei" pitchFamily="34" charset="-122"/>
              </a:rPr>
              <a:t>册</a:t>
            </a:r>
            <a:r>
              <a:rPr lang="zh-CN" altLang="en-US" sz="1800" dirty="0" smtClean="0">
                <a:latin typeface="Microsoft YaHei" pitchFamily="34" charset="-122"/>
                <a:ea typeface="Microsoft YaHei" pitchFamily="34" charset="-122"/>
              </a:rPr>
              <a:t>，因</a:t>
            </a:r>
            <a:r>
              <a:rPr lang="zh-CN" altLang="en-US" sz="1800" dirty="0">
                <a:latin typeface="Microsoft YaHei" pitchFamily="34" charset="-122"/>
                <a:ea typeface="Microsoft YaHei" pitchFamily="34" charset="-122"/>
              </a:rPr>
              <a:t>未</a:t>
            </a:r>
            <a:r>
              <a:rPr lang="zh-CN" altLang="en-US" sz="1800" dirty="0" smtClean="0">
                <a:latin typeface="Microsoft YaHei" pitchFamily="34" charset="-122"/>
                <a:ea typeface="Microsoft YaHei" pitchFamily="34" charset="-122"/>
              </a:rPr>
              <a:t>在</a:t>
            </a:r>
            <a:r>
              <a:rPr lang="en-US" altLang="zh-CN" sz="1800" dirty="0" smtClean="0">
                <a:latin typeface="Microsoft YaHei" pitchFamily="34" charset="-122"/>
                <a:ea typeface="Microsoft YaHei" pitchFamily="34" charset="-122"/>
              </a:rPr>
              <a:t>30</a:t>
            </a:r>
            <a:r>
              <a:rPr lang="zh-CN" altLang="en-US" sz="1800" dirty="0" smtClean="0">
                <a:latin typeface="Microsoft YaHei" pitchFamily="34" charset="-122"/>
                <a:ea typeface="Microsoft YaHei" pitchFamily="34" charset="-122"/>
              </a:rPr>
              <a:t>天内</a:t>
            </a:r>
            <a:r>
              <a:rPr lang="zh-CN" altLang="en-US" sz="1800" dirty="0">
                <a:latin typeface="Microsoft YaHei" pitchFamily="34" charset="-122"/>
                <a:ea typeface="Microsoft YaHei" pitchFamily="34" charset="-122"/>
              </a:rPr>
              <a:t>将</a:t>
            </a:r>
            <a:r>
              <a:rPr lang="en-US" sz="1800" dirty="0">
                <a:latin typeface="Microsoft YaHei" pitchFamily="34" charset="-122"/>
                <a:ea typeface="Microsoft YaHei" pitchFamily="34" charset="-122"/>
              </a:rPr>
              <a:t>I-94 </a:t>
            </a:r>
            <a:r>
              <a:rPr lang="zh-CN" altLang="en-US" sz="1800" dirty="0">
                <a:latin typeface="Microsoft YaHei" pitchFamily="34" charset="-122"/>
                <a:ea typeface="Microsoft YaHei" pitchFamily="34" charset="-122"/>
              </a:rPr>
              <a:t>表向学校申报，致使所持</a:t>
            </a:r>
            <a:r>
              <a:rPr lang="en-US" sz="1800" dirty="0" smtClean="0">
                <a:latin typeface="Microsoft YaHei" pitchFamily="34" charset="-122"/>
                <a:ea typeface="Microsoft YaHei" pitchFamily="34" charset="-122"/>
              </a:rPr>
              <a:t>F-1</a:t>
            </a:r>
            <a:r>
              <a:rPr lang="en-US" altLang="zh-CN" sz="1800" dirty="0" smtClean="0">
                <a:latin typeface="Microsoft YaHei" pitchFamily="34" charset="-122"/>
                <a:ea typeface="Microsoft YaHei" pitchFamily="34" charset="-122"/>
              </a:rPr>
              <a:t> </a:t>
            </a:r>
            <a:r>
              <a:rPr lang="zh-CN" altLang="en-US" sz="1800" dirty="0" smtClean="0">
                <a:latin typeface="Microsoft YaHei" pitchFamily="34" charset="-122"/>
                <a:ea typeface="Microsoft YaHei" pitchFamily="34" charset="-122"/>
              </a:rPr>
              <a:t>签证作</a:t>
            </a:r>
            <a:r>
              <a:rPr lang="zh-CN" altLang="en-US" sz="1800" dirty="0">
                <a:latin typeface="Microsoft YaHei" pitchFamily="34" charset="-122"/>
                <a:ea typeface="Microsoft YaHei" pitchFamily="34" charset="-122"/>
              </a:rPr>
              <a:t>废，面临递解回</a:t>
            </a:r>
            <a:r>
              <a:rPr lang="zh-CN" altLang="en-US" sz="1800" dirty="0" smtClean="0">
                <a:latin typeface="Microsoft YaHei" pitchFamily="34" charset="-122"/>
                <a:ea typeface="Microsoft YaHei" pitchFamily="34" charset="-122"/>
              </a:rPr>
              <a:t>国。</a:t>
            </a:r>
            <a:r>
              <a:rPr lang="zh-CN" altLang="en-US" sz="1800" b="1" dirty="0" smtClean="0">
                <a:solidFill>
                  <a:srgbClr val="0000FF"/>
                </a:solidFill>
                <a:latin typeface="Microsoft YaHei" pitchFamily="34" charset="-122"/>
                <a:ea typeface="Microsoft YaHei" pitchFamily="34" charset="-122"/>
              </a:rPr>
              <a:t>可</a:t>
            </a:r>
            <a:r>
              <a:rPr lang="zh-CN" altLang="en-US" sz="1800" b="1" dirty="0">
                <a:solidFill>
                  <a:srgbClr val="0000FF"/>
                </a:solidFill>
                <a:latin typeface="Microsoft YaHei" pitchFamily="34" charset="-122"/>
                <a:ea typeface="Microsoft YaHei" pitchFamily="34" charset="-122"/>
              </a:rPr>
              <a:t>见美国政府对中国留学生的态度大不如</a:t>
            </a:r>
            <a:r>
              <a:rPr lang="zh-CN" altLang="en-US" sz="1800" b="1" dirty="0" smtClean="0">
                <a:solidFill>
                  <a:srgbClr val="0000FF"/>
                </a:solidFill>
                <a:latin typeface="Microsoft YaHei" pitchFamily="34" charset="-122"/>
                <a:ea typeface="Microsoft YaHei" pitchFamily="34" charset="-122"/>
              </a:rPr>
              <a:t>前</a:t>
            </a:r>
            <a:r>
              <a:rPr lang="zh-CN" altLang="en-US" sz="1800" b="1" dirty="0" smtClean="0">
                <a:solidFill>
                  <a:srgbClr val="CC3300"/>
                </a:solidFill>
                <a:latin typeface="Microsoft YaHei" pitchFamily="34" charset="-122"/>
                <a:ea typeface="Microsoft YaHei" pitchFamily="34" charset="-122"/>
              </a:rPr>
              <a:t>。</a:t>
            </a:r>
            <a:endParaRPr lang="en-US" sz="1800" b="1" dirty="0">
              <a:solidFill>
                <a:srgbClr val="CC3300"/>
              </a:solidFill>
              <a:latin typeface="Microsoft YaHei" pitchFamily="34" charset="-122"/>
              <a:ea typeface="Microsoft YaHei" pitchFamily="34" charset="-122"/>
            </a:endParaRPr>
          </a:p>
        </p:txBody>
      </p:sp>
    </p:spTree>
    <p:extLst>
      <p:ext uri="{BB962C8B-B14F-4D97-AF65-F5344CB8AC3E}">
        <p14:creationId xmlns:p14="http://schemas.microsoft.com/office/powerpoint/2010/main" val="985636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4213" y="333375"/>
            <a:ext cx="7772400" cy="720725"/>
          </a:xfrm>
        </p:spPr>
        <p:txBody>
          <a:bodyPr/>
          <a:lstStyle/>
          <a:p>
            <a:pPr eaLnBrk="1" hangingPunct="1"/>
            <a:r>
              <a:rPr lang="zh-CN" altLang="en-US" sz="4000" b="1" dirty="0" smtClean="0">
                <a:solidFill>
                  <a:srgbClr val="FF0000"/>
                </a:solidFill>
                <a:latin typeface="微软雅黑" pitchFamily="34" charset="-122"/>
                <a:ea typeface="微软雅黑" pitchFamily="34" charset="-122"/>
              </a:rPr>
              <a:t>美国加州</a:t>
            </a:r>
            <a:r>
              <a:rPr lang="zh-CN" altLang="en-US" sz="4000" b="1" dirty="0">
                <a:solidFill>
                  <a:srgbClr val="FF0000"/>
                </a:solidFill>
                <a:latin typeface="微软雅黑" pitchFamily="34" charset="-122"/>
                <a:ea typeface="微软雅黑" pitchFamily="34" charset="-122"/>
              </a:rPr>
              <a:t>亚凯迪亚</a:t>
            </a:r>
            <a:r>
              <a:rPr lang="zh-CN" altLang="en-US" sz="4000" b="1" dirty="0" smtClean="0">
                <a:solidFill>
                  <a:srgbClr val="FF0000"/>
                </a:solidFill>
                <a:latin typeface="微软雅黑" pitchFamily="34" charset="-122"/>
                <a:ea typeface="微软雅黑" pitchFamily="34" charset="-122"/>
              </a:rPr>
              <a:t>浩瀚高中</a:t>
            </a:r>
          </a:p>
        </p:txBody>
      </p:sp>
      <p:sp>
        <p:nvSpPr>
          <p:cNvPr id="15363" name="Text Box 3"/>
          <p:cNvSpPr txBox="1">
            <a:spLocks noChangeArrowheads="1"/>
          </p:cNvSpPr>
          <p:nvPr/>
        </p:nvSpPr>
        <p:spPr bwMode="auto">
          <a:xfrm>
            <a:off x="808038" y="12747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Arial" charset="0"/>
                <a:ea typeface="宋体" pitchFamily="2" charset="-122"/>
              </a:defRPr>
            </a:lvl1pPr>
            <a:lvl2pPr marL="742950" indent="-285750" eaLnBrk="0" hangingPunct="0">
              <a:defRPr sz="2400">
                <a:solidFill>
                  <a:schemeClr val="tx1"/>
                </a:solidFill>
                <a:latin typeface="Arial" charset="0"/>
                <a:ea typeface="宋体" pitchFamily="2" charset="-122"/>
              </a:defRPr>
            </a:lvl2pPr>
            <a:lvl3pPr marL="1143000" indent="-228600" eaLnBrk="0" hangingPunct="0">
              <a:defRPr sz="2400">
                <a:solidFill>
                  <a:schemeClr val="tx1"/>
                </a:solidFill>
                <a:latin typeface="Arial" charset="0"/>
                <a:ea typeface="宋体" pitchFamily="2" charset="-122"/>
              </a:defRPr>
            </a:lvl3pPr>
            <a:lvl4pPr marL="1600200" indent="-228600" eaLnBrk="0" hangingPunct="0">
              <a:defRPr sz="2400">
                <a:solidFill>
                  <a:schemeClr val="tx1"/>
                </a:solidFill>
                <a:latin typeface="Arial" charset="0"/>
                <a:ea typeface="宋体" pitchFamily="2" charset="-122"/>
              </a:defRPr>
            </a:lvl4pPr>
            <a:lvl5pPr marL="2057400" indent="-228600" eaLnBrk="0" hangingPunct="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eaLnBrk="1" hangingPunct="1"/>
            <a:endParaRPr lang="en-US" sz="1800"/>
          </a:p>
        </p:txBody>
      </p:sp>
      <p:sp>
        <p:nvSpPr>
          <p:cNvPr id="15364" name="Text Box 4"/>
          <p:cNvSpPr txBox="1">
            <a:spLocks noChangeArrowheads="1"/>
          </p:cNvSpPr>
          <p:nvPr/>
        </p:nvSpPr>
        <p:spPr bwMode="auto">
          <a:xfrm>
            <a:off x="538758" y="1196975"/>
            <a:ext cx="24669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宋体" pitchFamily="2" charset="-122"/>
              </a:defRPr>
            </a:lvl1pPr>
            <a:lvl2pPr marL="742950" indent="-285750" eaLnBrk="0" hangingPunct="0">
              <a:defRPr sz="2400">
                <a:solidFill>
                  <a:schemeClr val="tx1"/>
                </a:solidFill>
                <a:latin typeface="Arial" charset="0"/>
                <a:ea typeface="宋体" pitchFamily="2" charset="-122"/>
              </a:defRPr>
            </a:lvl2pPr>
            <a:lvl3pPr marL="1143000" indent="-228600" eaLnBrk="0" hangingPunct="0">
              <a:defRPr sz="2400">
                <a:solidFill>
                  <a:schemeClr val="tx1"/>
                </a:solidFill>
                <a:latin typeface="Arial" charset="0"/>
                <a:ea typeface="宋体" pitchFamily="2" charset="-122"/>
              </a:defRPr>
            </a:lvl3pPr>
            <a:lvl4pPr marL="1600200" indent="-228600" eaLnBrk="0" hangingPunct="0">
              <a:defRPr sz="2400">
                <a:solidFill>
                  <a:schemeClr val="tx1"/>
                </a:solidFill>
                <a:latin typeface="Arial" charset="0"/>
                <a:ea typeface="宋体" pitchFamily="2" charset="-122"/>
              </a:defRPr>
            </a:lvl4pPr>
            <a:lvl5pPr marL="2057400" indent="-228600" eaLnBrk="0" hangingPunct="0">
              <a:defRPr sz="2400">
                <a:solidFill>
                  <a:schemeClr val="tx1"/>
                </a:solidFill>
                <a:latin typeface="Arial" charset="0"/>
                <a:ea typeface="宋体" pitchFamily="2" charset="-122"/>
              </a:defRPr>
            </a:lvl5pPr>
            <a:lvl6pPr marL="2514600" indent="-228600" eaLnBrk="0" fontAlgn="base" hangingPunct="0">
              <a:spcBef>
                <a:spcPct val="0"/>
              </a:spcBef>
              <a:spcAft>
                <a:spcPct val="0"/>
              </a:spcAft>
              <a:defRPr sz="2400">
                <a:solidFill>
                  <a:schemeClr val="tx1"/>
                </a:solidFill>
                <a:latin typeface="Arial" charset="0"/>
                <a:ea typeface="宋体" pitchFamily="2" charset="-122"/>
              </a:defRPr>
            </a:lvl6pPr>
            <a:lvl7pPr marL="2971800" indent="-228600" eaLnBrk="0" fontAlgn="base" hangingPunct="0">
              <a:spcBef>
                <a:spcPct val="0"/>
              </a:spcBef>
              <a:spcAft>
                <a:spcPct val="0"/>
              </a:spcAft>
              <a:defRPr sz="2400">
                <a:solidFill>
                  <a:schemeClr val="tx1"/>
                </a:solidFill>
                <a:latin typeface="Arial" charset="0"/>
                <a:ea typeface="宋体" pitchFamily="2" charset="-122"/>
              </a:defRPr>
            </a:lvl7pPr>
            <a:lvl8pPr marL="3429000" indent="-228600" eaLnBrk="0" fontAlgn="base" hangingPunct="0">
              <a:spcBef>
                <a:spcPct val="0"/>
              </a:spcBef>
              <a:spcAft>
                <a:spcPct val="0"/>
              </a:spcAft>
              <a:defRPr sz="2400">
                <a:solidFill>
                  <a:schemeClr val="tx1"/>
                </a:solidFill>
                <a:latin typeface="Arial" charset="0"/>
                <a:ea typeface="宋体" pitchFamily="2" charset="-122"/>
              </a:defRPr>
            </a:lvl8pPr>
            <a:lvl9pPr marL="3886200" indent="-228600" eaLnBrk="0" fontAlgn="base" hangingPunct="0">
              <a:spcBef>
                <a:spcPct val="0"/>
              </a:spcBef>
              <a:spcAft>
                <a:spcPct val="0"/>
              </a:spcAft>
              <a:defRPr sz="2400">
                <a:solidFill>
                  <a:schemeClr val="tx1"/>
                </a:solidFill>
                <a:latin typeface="Arial" charset="0"/>
                <a:ea typeface="宋体" pitchFamily="2" charset="-122"/>
              </a:defRPr>
            </a:lvl9pPr>
          </a:lstStyle>
          <a:p>
            <a:pPr eaLnBrk="1" hangingPunct="1"/>
            <a:r>
              <a:rPr lang="en-US" altLang="zh-CN" sz="1800" dirty="0"/>
              <a:t>      </a:t>
            </a:r>
            <a:endParaRPr lang="en-US" altLang="zh-CN" sz="1800" dirty="0">
              <a:latin typeface="微软雅黑" pitchFamily="34" charset="-122"/>
              <a:ea typeface="微软雅黑" pitchFamily="34" charset="-122"/>
            </a:endParaRPr>
          </a:p>
        </p:txBody>
      </p:sp>
      <p:sp>
        <p:nvSpPr>
          <p:cNvPr id="15365" name="Rectangle 6"/>
          <p:cNvSpPr>
            <a:spLocks noChangeArrowheads="1"/>
          </p:cNvSpPr>
          <p:nvPr/>
        </p:nvSpPr>
        <p:spPr bwMode="auto">
          <a:xfrm>
            <a:off x="3491880" y="1700213"/>
            <a:ext cx="504056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b="1" dirty="0">
                <a:solidFill>
                  <a:srgbClr val="0000FF"/>
                </a:solidFill>
                <a:latin typeface="微软雅黑" pitchFamily="34" charset="-122"/>
                <a:ea typeface="微软雅黑" pitchFamily="34" charset="-122"/>
              </a:rPr>
              <a:t>住宿与餐食</a:t>
            </a:r>
            <a:r>
              <a:rPr lang="en-US" altLang="zh-CN" b="1" dirty="0" smtClean="0">
                <a:solidFill>
                  <a:srgbClr val="0000FF"/>
                </a:solidFill>
                <a:latin typeface="微软雅黑" pitchFamily="34" charset="-122"/>
                <a:ea typeface="微软雅黑" pitchFamily="34" charset="-122"/>
              </a:rPr>
              <a:t>: </a:t>
            </a:r>
            <a:r>
              <a:rPr lang="zh-CN" altLang="en-US" b="1" dirty="0" smtClean="0">
                <a:solidFill>
                  <a:srgbClr val="0000FF"/>
                </a:solidFill>
                <a:latin typeface="微软雅黑" pitchFamily="34" charset="-122"/>
                <a:ea typeface="微软雅黑" pitchFamily="34" charset="-122"/>
              </a:rPr>
              <a:t>分单人房或</a:t>
            </a:r>
            <a:r>
              <a:rPr lang="en-US" altLang="zh-CN" b="1" dirty="0" smtClean="0">
                <a:solidFill>
                  <a:srgbClr val="0000FF"/>
                </a:solidFill>
                <a:latin typeface="微软雅黑" pitchFamily="34" charset="-122"/>
                <a:ea typeface="微软雅黑" pitchFamily="34" charset="-122"/>
              </a:rPr>
              <a:t>2</a:t>
            </a:r>
            <a:r>
              <a:rPr lang="zh-CN" altLang="en-US" b="1" dirty="0" smtClean="0">
                <a:solidFill>
                  <a:srgbClr val="0000FF"/>
                </a:solidFill>
                <a:latin typeface="微软雅黑" pitchFamily="34" charset="-122"/>
                <a:ea typeface="微软雅黑" pitchFamily="34" charset="-122"/>
              </a:rPr>
              <a:t>人</a:t>
            </a:r>
            <a:r>
              <a:rPr lang="en-US" altLang="zh-CN" b="1" dirty="0" smtClean="0">
                <a:solidFill>
                  <a:srgbClr val="0000FF"/>
                </a:solidFill>
                <a:latin typeface="微软雅黑" pitchFamily="34" charset="-122"/>
                <a:ea typeface="微软雅黑" pitchFamily="34" charset="-122"/>
              </a:rPr>
              <a:t>1</a:t>
            </a:r>
            <a:r>
              <a:rPr lang="zh-CN" altLang="en-US" b="1" dirty="0" smtClean="0">
                <a:solidFill>
                  <a:srgbClr val="0000FF"/>
                </a:solidFill>
                <a:latin typeface="微软雅黑" pitchFamily="34" charset="-122"/>
                <a:ea typeface="微软雅黑" pitchFamily="34" charset="-122"/>
              </a:rPr>
              <a:t>房</a:t>
            </a:r>
            <a:endParaRPr lang="en-US" altLang="zh-CN" b="1" dirty="0">
              <a:solidFill>
                <a:srgbClr val="0000FF"/>
              </a:solidFill>
              <a:latin typeface="微软雅黑" pitchFamily="34" charset="-122"/>
              <a:ea typeface="微软雅黑" pitchFamily="34" charset="-122"/>
            </a:endParaRPr>
          </a:p>
          <a:p>
            <a:r>
              <a:rPr lang="zh-CN" altLang="en-US" dirty="0" smtClean="0">
                <a:solidFill>
                  <a:srgbClr val="993300"/>
                </a:solidFill>
                <a:latin typeface="微软雅黑" pitchFamily="34" charset="-122"/>
                <a:ea typeface="微软雅黑" pitchFamily="34" charset="-122"/>
              </a:rPr>
              <a:t>上</a:t>
            </a:r>
            <a:r>
              <a:rPr lang="zh-CN" altLang="en-US" dirty="0">
                <a:solidFill>
                  <a:srgbClr val="993300"/>
                </a:solidFill>
                <a:latin typeface="微软雅黑" pitchFamily="34" charset="-122"/>
                <a:ea typeface="微软雅黑" pitchFamily="34" charset="-122"/>
              </a:rPr>
              <a:t>课期间，国际学生必需住宿</a:t>
            </a:r>
            <a:r>
              <a:rPr lang="zh-CN" altLang="en-US" dirty="0" smtClean="0">
                <a:solidFill>
                  <a:srgbClr val="993300"/>
                </a:solidFill>
                <a:latin typeface="微软雅黑" pitchFamily="34" charset="-122"/>
                <a:ea typeface="微软雅黑" pitchFamily="34" charset="-122"/>
              </a:rPr>
              <a:t>于</a:t>
            </a:r>
            <a:r>
              <a:rPr lang="zh-CN" altLang="en-US" dirty="0">
                <a:solidFill>
                  <a:srgbClr val="993300"/>
                </a:solidFill>
                <a:latin typeface="微软雅黑" pitchFamily="34" charset="-122"/>
                <a:ea typeface="微软雅黑" pitchFamily="34" charset="-122"/>
              </a:rPr>
              <a:t>寄宿家</a:t>
            </a:r>
            <a:r>
              <a:rPr lang="zh-CN" altLang="en-US" dirty="0" smtClean="0">
                <a:solidFill>
                  <a:srgbClr val="993300"/>
                </a:solidFill>
                <a:latin typeface="微软雅黑" pitchFamily="34" charset="-122"/>
                <a:ea typeface="微软雅黑" pitchFamily="34" charset="-122"/>
              </a:rPr>
              <a:t>庭并</a:t>
            </a:r>
            <a:r>
              <a:rPr lang="zh-CN" altLang="en-US" dirty="0">
                <a:solidFill>
                  <a:srgbClr val="993300"/>
                </a:solidFill>
                <a:latin typeface="微软雅黑" pitchFamily="34" charset="-122"/>
                <a:ea typeface="微软雅黑" pitchFamily="34" charset="-122"/>
              </a:rPr>
              <a:t>支付相关住</a:t>
            </a:r>
            <a:r>
              <a:rPr lang="zh-CN" altLang="en-US" dirty="0" smtClean="0">
                <a:solidFill>
                  <a:srgbClr val="993300"/>
                </a:solidFill>
                <a:latin typeface="微软雅黑" pitchFamily="34" charset="-122"/>
                <a:ea typeface="微软雅黑" pitchFamily="34" charset="-122"/>
              </a:rPr>
              <a:t>宿接送费</a:t>
            </a:r>
            <a:r>
              <a:rPr lang="zh-CN" altLang="en-US" dirty="0">
                <a:solidFill>
                  <a:srgbClr val="993300"/>
                </a:solidFill>
                <a:latin typeface="微软雅黑" pitchFamily="34" charset="-122"/>
                <a:ea typeface="微软雅黑" pitchFamily="34" charset="-122"/>
              </a:rPr>
              <a:t>用。</a:t>
            </a:r>
            <a:r>
              <a:rPr lang="zh-CN" altLang="en-US" dirty="0" smtClean="0">
                <a:solidFill>
                  <a:srgbClr val="993300"/>
                </a:solidFill>
                <a:latin typeface="微软雅黑" pitchFamily="34" charset="-122"/>
                <a:ea typeface="微软雅黑" pitchFamily="34" charset="-122"/>
              </a:rPr>
              <a:t>每</a:t>
            </a:r>
            <a:r>
              <a:rPr lang="zh-CN" altLang="en-US" dirty="0">
                <a:solidFill>
                  <a:srgbClr val="993300"/>
                </a:solidFill>
                <a:latin typeface="微软雅黑" pitchFamily="34" charset="-122"/>
                <a:ea typeface="微软雅黑" pitchFamily="34" charset="-122"/>
              </a:rPr>
              <a:t>月</a:t>
            </a:r>
            <a:r>
              <a:rPr lang="zh-CN" altLang="en-US" dirty="0" smtClean="0">
                <a:solidFill>
                  <a:srgbClr val="993300"/>
                </a:solidFill>
                <a:latin typeface="微软雅黑" pitchFamily="34" charset="-122"/>
                <a:ea typeface="微软雅黑" pitchFamily="34" charset="-122"/>
              </a:rPr>
              <a:t>供应</a:t>
            </a:r>
            <a:r>
              <a:rPr lang="en-US" altLang="zh-CN" dirty="0" smtClean="0">
                <a:solidFill>
                  <a:srgbClr val="993300"/>
                </a:solidFill>
                <a:latin typeface="微软雅黑" pitchFamily="34" charset="-122"/>
                <a:ea typeface="微软雅黑" pitchFamily="34" charset="-122"/>
              </a:rPr>
              <a:t>24</a:t>
            </a:r>
            <a:r>
              <a:rPr lang="zh-CN" altLang="en-US" dirty="0" smtClean="0">
                <a:solidFill>
                  <a:srgbClr val="993300"/>
                </a:solidFill>
                <a:latin typeface="微软雅黑" pitchFamily="34" charset="-122"/>
                <a:ea typeface="微软雅黑" pitchFamily="34" charset="-122"/>
              </a:rPr>
              <a:t>早餐，</a:t>
            </a:r>
            <a:r>
              <a:rPr lang="en-US" altLang="zh-CN" dirty="0" smtClean="0">
                <a:solidFill>
                  <a:srgbClr val="993300"/>
                </a:solidFill>
                <a:latin typeface="微软雅黑" pitchFamily="34" charset="-122"/>
                <a:ea typeface="微软雅黑" pitchFamily="34" charset="-122"/>
              </a:rPr>
              <a:t>24</a:t>
            </a:r>
            <a:r>
              <a:rPr lang="zh-CN" altLang="en-US" dirty="0" smtClean="0">
                <a:solidFill>
                  <a:srgbClr val="993300"/>
                </a:solidFill>
                <a:latin typeface="微软雅黑" pitchFamily="34" charset="-122"/>
                <a:ea typeface="微软雅黑" pitchFamily="34" charset="-122"/>
              </a:rPr>
              <a:t>晚餐。</a:t>
            </a:r>
            <a:r>
              <a:rPr lang="zh-CN" altLang="en-US" b="1" dirty="0" smtClean="0">
                <a:solidFill>
                  <a:srgbClr val="0000FF"/>
                </a:solidFill>
                <a:latin typeface="微软雅黑" pitchFamily="34" charset="-122"/>
                <a:ea typeface="微软雅黑" pitchFamily="34" charset="-122"/>
              </a:rPr>
              <a:t>学校提供自费午餐全年</a:t>
            </a:r>
            <a:r>
              <a:rPr lang="en-US" altLang="zh-CN" b="1" dirty="0" smtClean="0">
                <a:solidFill>
                  <a:srgbClr val="0000FF"/>
                </a:solidFill>
                <a:latin typeface="微软雅黑" pitchFamily="34" charset="-122"/>
                <a:ea typeface="微软雅黑" pitchFamily="34" charset="-122"/>
              </a:rPr>
              <a:t>$4,200.</a:t>
            </a:r>
            <a:r>
              <a:rPr lang="zh-CN" altLang="en-US" b="1" dirty="0" smtClean="0">
                <a:solidFill>
                  <a:srgbClr val="0000FF"/>
                </a:solidFill>
                <a:latin typeface="微软雅黑" pitchFamily="34" charset="-122"/>
                <a:ea typeface="微软雅黑" pitchFamily="34" charset="-122"/>
              </a:rPr>
              <a:t>学校中午不准外</a:t>
            </a:r>
            <a:r>
              <a:rPr lang="zh-CN" altLang="en-US" b="1" dirty="0" smtClean="0">
                <a:solidFill>
                  <a:srgbClr val="0000FF"/>
                </a:solidFill>
                <a:latin typeface="微软雅黑" pitchFamily="34" charset="-122"/>
                <a:ea typeface="微软雅黑" pitchFamily="34" charset="-122"/>
              </a:rPr>
              <a:t>食</a:t>
            </a:r>
            <a:r>
              <a:rPr lang="zh-CN" altLang="en-US" b="1" dirty="0" smtClean="0">
                <a:solidFill>
                  <a:srgbClr val="FF0000"/>
                </a:solidFill>
                <a:latin typeface="微软雅黑" pitchFamily="34" charset="-122"/>
                <a:ea typeface="微软雅黑" pitchFamily="34" charset="-122"/>
              </a:rPr>
              <a:t>（可选择不参加）</a:t>
            </a:r>
            <a:r>
              <a:rPr lang="zh-CN" altLang="en-US" dirty="0" smtClean="0">
                <a:solidFill>
                  <a:srgbClr val="FF0000"/>
                </a:solidFill>
                <a:latin typeface="微软雅黑" pitchFamily="34" charset="-122"/>
                <a:ea typeface="微软雅黑" pitchFamily="34" charset="-122"/>
              </a:rPr>
              <a:t>。</a:t>
            </a:r>
            <a:r>
              <a:rPr lang="zh-CN" altLang="en-US" dirty="0" smtClean="0">
                <a:solidFill>
                  <a:srgbClr val="993300"/>
                </a:solidFill>
                <a:latin typeface="微软雅黑" pitchFamily="34" charset="-122"/>
                <a:ea typeface="微软雅黑" pitchFamily="34" charset="-122"/>
              </a:rPr>
              <a:t>寄宿家庭提供丰盛的餐盒（仅限上课期间）</a:t>
            </a:r>
            <a:r>
              <a:rPr lang="en-US" altLang="zh-CN" dirty="0" smtClean="0">
                <a:solidFill>
                  <a:srgbClr val="993300"/>
                </a:solidFill>
                <a:latin typeface="微软雅黑" pitchFamily="34" charset="-122"/>
                <a:ea typeface="微软雅黑" pitchFamily="34" charset="-122"/>
              </a:rPr>
              <a:t>$3,600/</a:t>
            </a:r>
            <a:r>
              <a:rPr lang="zh-CN" altLang="en-US" dirty="0" smtClean="0">
                <a:solidFill>
                  <a:srgbClr val="993300"/>
                </a:solidFill>
                <a:latin typeface="微软雅黑" pitchFamily="34" charset="-122"/>
                <a:ea typeface="微软雅黑" pitchFamily="34" charset="-122"/>
              </a:rPr>
              <a:t>月。周</a:t>
            </a:r>
            <a:r>
              <a:rPr lang="zh-CN" altLang="en-US" dirty="0">
                <a:solidFill>
                  <a:srgbClr val="993300"/>
                </a:solidFill>
                <a:latin typeface="微软雅黑" pitchFamily="34" charset="-122"/>
                <a:ea typeface="微软雅黑" pitchFamily="34" charset="-122"/>
              </a:rPr>
              <a:t>末学生</a:t>
            </a:r>
            <a:r>
              <a:rPr lang="zh-CN" altLang="en-US" dirty="0" smtClean="0">
                <a:solidFill>
                  <a:srgbClr val="993300"/>
                </a:solidFill>
                <a:latin typeface="微软雅黑" pitchFamily="34" charset="-122"/>
                <a:ea typeface="微软雅黑" pitchFamily="34" charset="-122"/>
              </a:rPr>
              <a:t>可外出用餐</a:t>
            </a:r>
            <a:r>
              <a:rPr lang="zh-CN" altLang="en-US" dirty="0" smtClean="0">
                <a:solidFill>
                  <a:srgbClr val="0000FF"/>
                </a:solidFill>
                <a:latin typeface="微软雅黑" pitchFamily="34" charset="-122"/>
                <a:ea typeface="微软雅黑" pitchFamily="34" charset="-122"/>
              </a:rPr>
              <a:t>（但需在</a:t>
            </a:r>
            <a:r>
              <a:rPr lang="en-US" altLang="zh-CN" dirty="0" smtClean="0">
                <a:solidFill>
                  <a:srgbClr val="0000FF"/>
                </a:solidFill>
                <a:latin typeface="微软雅黑" pitchFamily="34" charset="-122"/>
                <a:ea typeface="微软雅黑" pitchFamily="34" charset="-122"/>
              </a:rPr>
              <a:t>4</a:t>
            </a:r>
            <a:r>
              <a:rPr lang="zh-CN" altLang="en-US" dirty="0" smtClean="0">
                <a:solidFill>
                  <a:srgbClr val="0000FF"/>
                </a:solidFill>
                <a:latin typeface="微软雅黑" pitchFamily="34" charset="-122"/>
                <a:ea typeface="微软雅黑" pitchFamily="34" charset="-122"/>
              </a:rPr>
              <a:t>小时前通</a:t>
            </a:r>
            <a:r>
              <a:rPr lang="zh-CN" altLang="en-US" dirty="0" smtClean="0">
                <a:solidFill>
                  <a:srgbClr val="0000FF"/>
                </a:solidFill>
                <a:latin typeface="微软雅黑" pitchFamily="34" charset="-122"/>
                <a:ea typeface="微软雅黑" pitchFamily="34" charset="-122"/>
              </a:rPr>
              <a:t>知不在家用餐）</a:t>
            </a:r>
            <a:endParaRPr lang="zh-CN" altLang="en-US" dirty="0">
              <a:solidFill>
                <a:srgbClr val="0000FF"/>
              </a:solidFill>
              <a:latin typeface="微软雅黑" pitchFamily="34" charset="-122"/>
              <a:ea typeface="微软雅黑" pitchFamily="34" charset="-122"/>
            </a:endParaRPr>
          </a:p>
          <a:p>
            <a:r>
              <a:rPr lang="en-US" altLang="zh-CN" b="1" dirty="0" smtClean="0">
                <a:solidFill>
                  <a:srgbClr val="3366FF"/>
                </a:solidFill>
                <a:latin typeface="微软雅黑" pitchFamily="34" charset="-122"/>
                <a:ea typeface="微软雅黑" pitchFamily="34" charset="-122"/>
              </a:rPr>
              <a:t>ESL</a:t>
            </a:r>
            <a:r>
              <a:rPr lang="zh-CN" altLang="en-US" b="1" dirty="0">
                <a:solidFill>
                  <a:srgbClr val="3366FF"/>
                </a:solidFill>
                <a:latin typeface="微软雅黑" pitchFamily="34" charset="-122"/>
                <a:ea typeface="微软雅黑" pitchFamily="34" charset="-122"/>
              </a:rPr>
              <a:t>加强课程</a:t>
            </a:r>
          </a:p>
          <a:p>
            <a:r>
              <a:rPr lang="zh-CN" altLang="en-US" dirty="0">
                <a:solidFill>
                  <a:srgbClr val="993300"/>
                </a:solidFill>
                <a:latin typeface="微软雅黑" pitchFamily="34" charset="-122"/>
                <a:ea typeface="微软雅黑" pitchFamily="34" charset="-122"/>
              </a:rPr>
              <a:t>暑假期间有</a:t>
            </a:r>
            <a:r>
              <a:rPr lang="en-US" altLang="zh-CN" dirty="0">
                <a:solidFill>
                  <a:srgbClr val="993300"/>
                </a:solidFill>
                <a:latin typeface="微软雅黑" pitchFamily="34" charset="-122"/>
                <a:ea typeface="微软雅黑" pitchFamily="34" charset="-122"/>
              </a:rPr>
              <a:t>ESL</a:t>
            </a:r>
            <a:r>
              <a:rPr lang="zh-CN" altLang="en-US" dirty="0">
                <a:solidFill>
                  <a:srgbClr val="993300"/>
                </a:solidFill>
                <a:latin typeface="微软雅黑" pitchFamily="34" charset="-122"/>
                <a:ea typeface="微软雅黑" pitchFamily="34" charset="-122"/>
              </a:rPr>
              <a:t>加强班</a:t>
            </a:r>
            <a:r>
              <a:rPr lang="en-US" altLang="zh-CN" dirty="0">
                <a:solidFill>
                  <a:srgbClr val="993300"/>
                </a:solidFill>
                <a:latin typeface="微软雅黑" pitchFamily="34" charset="-122"/>
                <a:ea typeface="微软雅黑" pitchFamily="34" charset="-122"/>
              </a:rPr>
              <a:t>(7-8</a:t>
            </a:r>
            <a:r>
              <a:rPr lang="zh-CN" altLang="en-US" dirty="0">
                <a:solidFill>
                  <a:srgbClr val="993300"/>
                </a:solidFill>
                <a:latin typeface="微软雅黑" pitchFamily="34" charset="-122"/>
                <a:ea typeface="微软雅黑" pitchFamily="34" charset="-122"/>
              </a:rPr>
              <a:t>月</a:t>
            </a:r>
            <a:r>
              <a:rPr lang="en-US" altLang="zh-CN" dirty="0">
                <a:solidFill>
                  <a:srgbClr val="993300"/>
                </a:solidFill>
                <a:latin typeface="微软雅黑" pitchFamily="34" charset="-122"/>
                <a:ea typeface="微软雅黑" pitchFamily="34" charset="-122"/>
              </a:rPr>
              <a:t>)</a:t>
            </a:r>
          </a:p>
          <a:p>
            <a:r>
              <a:rPr lang="zh-CN" altLang="en-US" dirty="0">
                <a:solidFill>
                  <a:srgbClr val="993300"/>
                </a:solidFill>
                <a:latin typeface="微软雅黑" pitchFamily="34" charset="-122"/>
                <a:ea typeface="微软雅黑" pitchFamily="34" charset="-122"/>
              </a:rPr>
              <a:t>协助新生补修学分</a:t>
            </a:r>
            <a:r>
              <a:rPr lang="en-US" altLang="zh-CN" dirty="0">
                <a:solidFill>
                  <a:srgbClr val="993300"/>
                </a:solidFill>
                <a:latin typeface="微软雅黑" pitchFamily="34" charset="-122"/>
                <a:ea typeface="微软雅黑" pitchFamily="34" charset="-122"/>
              </a:rPr>
              <a:t>,</a:t>
            </a:r>
            <a:r>
              <a:rPr lang="zh-CN" altLang="en-US" dirty="0">
                <a:solidFill>
                  <a:srgbClr val="993300"/>
                </a:solidFill>
                <a:latin typeface="微软雅黑" pitchFamily="34" charset="-122"/>
                <a:ea typeface="微软雅黑" pitchFamily="34" charset="-122"/>
              </a:rPr>
              <a:t>学费</a:t>
            </a:r>
            <a:r>
              <a:rPr lang="en-US" altLang="zh-CN" dirty="0">
                <a:solidFill>
                  <a:srgbClr val="993300"/>
                </a:solidFill>
                <a:latin typeface="微软雅黑" pitchFamily="34" charset="-122"/>
                <a:ea typeface="微软雅黑" pitchFamily="34" charset="-122"/>
              </a:rPr>
              <a:t>$2400, </a:t>
            </a:r>
            <a:r>
              <a:rPr lang="zh-CN" altLang="en-US" dirty="0">
                <a:solidFill>
                  <a:srgbClr val="993300"/>
                </a:solidFill>
                <a:latin typeface="微软雅黑" pitchFamily="34" charset="-122"/>
                <a:ea typeface="微软雅黑" pitchFamily="34" charset="-122"/>
              </a:rPr>
              <a:t>食宿费用</a:t>
            </a:r>
            <a:r>
              <a:rPr lang="en-US" altLang="zh-CN" dirty="0">
                <a:solidFill>
                  <a:srgbClr val="993300"/>
                </a:solidFill>
                <a:latin typeface="微软雅黑" pitchFamily="34" charset="-122"/>
                <a:ea typeface="微软雅黑" pitchFamily="34" charset="-122"/>
              </a:rPr>
              <a:t>$2000</a:t>
            </a:r>
            <a:r>
              <a:rPr lang="zh-CN" altLang="en-US" dirty="0">
                <a:solidFill>
                  <a:srgbClr val="993300"/>
                </a:solidFill>
                <a:latin typeface="微软雅黑" pitchFamily="34" charset="-122"/>
                <a:ea typeface="微软雅黑" pitchFamily="34" charset="-122"/>
              </a:rPr>
              <a:t>均</a:t>
            </a:r>
            <a:r>
              <a:rPr lang="zh-CN" altLang="en-US" b="1" dirty="0">
                <a:solidFill>
                  <a:srgbClr val="0000FF"/>
                </a:solidFill>
                <a:latin typeface="微软雅黑" pitchFamily="34" charset="-122"/>
                <a:ea typeface="微软雅黑" pitchFamily="34" charset="-122"/>
              </a:rPr>
              <a:t>另计</a:t>
            </a:r>
            <a:r>
              <a:rPr lang="zh-CN" altLang="en-US" dirty="0">
                <a:solidFill>
                  <a:srgbClr val="993300"/>
                </a:solidFill>
              </a:rPr>
              <a:t>。</a:t>
            </a:r>
            <a:r>
              <a:rPr lang="zh-CN" altLang="en-US" dirty="0"/>
              <a:t> </a:t>
            </a:r>
          </a:p>
        </p:txBody>
      </p:sp>
      <p:pic>
        <p:nvPicPr>
          <p:cNvPr id="15366" name="Picture 9" descr="Excelsior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876675"/>
            <a:ext cx="2305050"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1" descr="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700213"/>
            <a:ext cx="2736850"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zh-CN" altLang="en-US" b="1" dirty="0" smtClean="0">
                <a:solidFill>
                  <a:srgbClr val="FF0066"/>
                </a:solidFill>
                <a:latin typeface="微软雅黑" pitchFamily="34" charset="-122"/>
                <a:ea typeface="微软雅黑" pitchFamily="34" charset="-122"/>
              </a:rPr>
              <a:t>美国加州</a:t>
            </a:r>
            <a:r>
              <a:rPr lang="zh-CN" altLang="en-US" b="1" dirty="0">
                <a:solidFill>
                  <a:srgbClr val="FF0066"/>
                </a:solidFill>
                <a:latin typeface="微软雅黑" pitchFamily="34" charset="-122"/>
                <a:ea typeface="微软雅黑" pitchFamily="34" charset="-122"/>
              </a:rPr>
              <a:t>亚凯迪亚</a:t>
            </a:r>
            <a:r>
              <a:rPr lang="zh-CN" altLang="en-US" b="1" dirty="0" smtClean="0">
                <a:solidFill>
                  <a:srgbClr val="FF0066"/>
                </a:solidFill>
                <a:latin typeface="微软雅黑" pitchFamily="34" charset="-122"/>
                <a:ea typeface="微软雅黑" pitchFamily="34" charset="-122"/>
              </a:rPr>
              <a:t>浩瀚高中</a:t>
            </a:r>
          </a:p>
        </p:txBody>
      </p:sp>
      <p:sp>
        <p:nvSpPr>
          <p:cNvPr id="16387" name="Rectangle 3"/>
          <p:cNvSpPr>
            <a:spLocks noGrp="1" noChangeArrowheads="1"/>
          </p:cNvSpPr>
          <p:nvPr>
            <p:ph type="body" idx="1"/>
          </p:nvPr>
        </p:nvSpPr>
        <p:spPr>
          <a:xfrm>
            <a:off x="323528" y="1412776"/>
            <a:ext cx="8424936" cy="4896544"/>
          </a:xfrm>
          <a:solidFill>
            <a:srgbClr val="FFFF66"/>
          </a:solidFill>
        </p:spPr>
        <p:txBody>
          <a:bodyPr/>
          <a:lstStyle/>
          <a:p>
            <a:pPr eaLnBrk="1" hangingPunct="1">
              <a:buFontTx/>
              <a:buNone/>
            </a:pPr>
            <a:r>
              <a:rPr lang="en-US" altLang="zh-CN" b="1" dirty="0" smtClean="0">
                <a:solidFill>
                  <a:srgbClr val="3366FF"/>
                </a:solidFill>
              </a:rPr>
              <a:t>       </a:t>
            </a:r>
            <a:r>
              <a:rPr lang="zh-CN" altLang="en-US" b="1" dirty="0" smtClean="0">
                <a:solidFill>
                  <a:srgbClr val="0202BE"/>
                </a:solidFill>
                <a:latin typeface="微软雅黑" pitchFamily="34" charset="-122"/>
                <a:ea typeface="微软雅黑" pitchFamily="34" charset="-122"/>
              </a:rPr>
              <a:t>美国国土安全部之认证费用（</a:t>
            </a:r>
            <a:r>
              <a:rPr lang="en-US" altLang="zh-CN" b="1" dirty="0" smtClean="0">
                <a:solidFill>
                  <a:srgbClr val="0202BE"/>
                </a:solidFill>
                <a:latin typeface="微软雅黑" pitchFamily="34" charset="-122"/>
                <a:ea typeface="微软雅黑" pitchFamily="34" charset="-122"/>
              </a:rPr>
              <a:t>I-901</a:t>
            </a:r>
            <a:r>
              <a:rPr lang="zh-CN" altLang="en-US" b="1" dirty="0" smtClean="0">
                <a:solidFill>
                  <a:srgbClr val="0202BE"/>
                </a:solidFill>
                <a:latin typeface="微软雅黑" pitchFamily="34" charset="-122"/>
                <a:ea typeface="微软雅黑" pitchFamily="34" charset="-122"/>
              </a:rPr>
              <a:t>）</a:t>
            </a:r>
          </a:p>
          <a:p>
            <a:pPr eaLnBrk="1" hangingPunct="1">
              <a:buFontTx/>
              <a:buNone/>
            </a:pPr>
            <a:r>
              <a:rPr lang="zh-CN" altLang="en-US" sz="2000" dirty="0" smtClean="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SEVIS </a:t>
            </a:r>
            <a:r>
              <a:rPr lang="zh-CN" altLang="en-US" sz="2400" dirty="0" smtClean="0">
                <a:latin typeface="微软雅黑" pitchFamily="34" charset="-122"/>
                <a:ea typeface="微软雅黑" pitchFamily="34" charset="-122"/>
              </a:rPr>
              <a:t>全称 </a:t>
            </a:r>
            <a:r>
              <a:rPr lang="en-US" altLang="zh-CN" sz="2400" dirty="0" smtClean="0">
                <a:latin typeface="微软雅黑" pitchFamily="34" charset="-122"/>
                <a:ea typeface="微软雅黑" pitchFamily="34" charset="-122"/>
              </a:rPr>
              <a:t>Student and Exchange Visitor Information</a:t>
            </a:r>
          </a:p>
          <a:p>
            <a:pPr eaLnBrk="1" hangingPunct="1">
              <a:buFontTx/>
              <a:buNone/>
            </a:pPr>
            <a:r>
              <a:rPr lang="en-US" altLang="zh-CN" sz="2400" dirty="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   System </a:t>
            </a:r>
            <a:r>
              <a:rPr lang="zh-CN" altLang="en-US" sz="2400" dirty="0" smtClean="0">
                <a:latin typeface="微软雅黑" pitchFamily="34" charset="-122"/>
                <a:ea typeface="微软雅黑" pitchFamily="34" charset="-122"/>
              </a:rPr>
              <a:t>（学生和交流学者信息系统）是存储现在美国</a:t>
            </a:r>
            <a:r>
              <a:rPr lang="zh-CN" altLang="en-US" sz="2400" dirty="0" smtClean="0">
                <a:latin typeface="微软雅黑" pitchFamily="34" charset="-122"/>
                <a:ea typeface="微软雅黑" pitchFamily="34" charset="-122"/>
              </a:rPr>
              <a:t>国</a:t>
            </a:r>
            <a:endParaRPr lang="en-US" altLang="zh-CN" sz="2400" dirty="0" smtClean="0">
              <a:latin typeface="微软雅黑" pitchFamily="34" charset="-122"/>
              <a:ea typeface="微软雅黑" pitchFamily="34" charset="-122"/>
            </a:endParaRPr>
          </a:p>
          <a:p>
            <a:pPr eaLnBrk="1" hangingPunct="1">
              <a:buFontTx/>
              <a:buNone/>
            </a:pPr>
            <a:r>
              <a:rPr lang="zh-CN" altLang="en-US" sz="2400" dirty="0" smtClean="0">
                <a:latin typeface="微软雅黑" pitchFamily="34" charset="-122"/>
                <a:ea typeface="微软雅黑" pitchFamily="34" charset="-122"/>
              </a:rPr>
              <a:t>    际</a:t>
            </a:r>
            <a:r>
              <a:rPr lang="zh-CN" altLang="en-US" sz="2400" dirty="0" smtClean="0">
                <a:latin typeface="微软雅黑" pitchFamily="34" charset="-122"/>
                <a:ea typeface="微软雅黑" pitchFamily="34" charset="-122"/>
              </a:rPr>
              <a:t>学生和交流学者信息的网络数据库。根据美国公共法</a:t>
            </a:r>
            <a:r>
              <a:rPr lang="zh-CN" altLang="en-US" sz="2400" dirty="0" smtClean="0">
                <a:latin typeface="微软雅黑" pitchFamily="34" charset="-122"/>
                <a:ea typeface="微软雅黑" pitchFamily="34" charset="-122"/>
              </a:rPr>
              <a:t>案</a:t>
            </a:r>
            <a:endParaRPr lang="en-US" altLang="zh-CN" sz="2400" dirty="0" smtClean="0">
              <a:latin typeface="微软雅黑" pitchFamily="34" charset="-122"/>
              <a:ea typeface="微软雅黑" pitchFamily="34" charset="-122"/>
            </a:endParaRPr>
          </a:p>
          <a:p>
            <a:pPr eaLnBrk="1" hangingPunct="1">
              <a:buFontTx/>
              <a:buNone/>
            </a:pPr>
            <a:r>
              <a:rPr lang="en-US" altLang="zh-CN" sz="2400" dirty="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的</a:t>
            </a:r>
            <a:r>
              <a:rPr lang="zh-CN" altLang="en-US" sz="2400" dirty="0" smtClean="0">
                <a:latin typeface="微软雅黑" pitchFamily="34" charset="-122"/>
                <a:ea typeface="微软雅黑" pitchFamily="34" charset="-122"/>
              </a:rPr>
              <a:t>第</a:t>
            </a:r>
            <a:r>
              <a:rPr lang="en-US" altLang="zh-CN" sz="2400" dirty="0" smtClean="0">
                <a:latin typeface="微软雅黑" pitchFamily="34" charset="-122"/>
                <a:ea typeface="微软雅黑" pitchFamily="34" charset="-122"/>
              </a:rPr>
              <a:t>641</a:t>
            </a:r>
            <a:r>
              <a:rPr lang="zh-CN" altLang="en-US" sz="2400" dirty="0" smtClean="0">
                <a:latin typeface="微软雅黑" pitchFamily="34" charset="-122"/>
                <a:ea typeface="微软雅黑" pitchFamily="34" charset="-122"/>
              </a:rPr>
              <a:t>章，</a:t>
            </a:r>
            <a:r>
              <a:rPr lang="en-US" altLang="zh-CN" sz="2400" dirty="0" smtClean="0">
                <a:latin typeface="微软雅黑" pitchFamily="34" charset="-122"/>
                <a:ea typeface="微软雅黑" pitchFamily="34" charset="-122"/>
              </a:rPr>
              <a:t>D</a:t>
            </a:r>
            <a:r>
              <a:rPr lang="zh-CN" altLang="en-US" sz="2400" dirty="0" smtClean="0">
                <a:latin typeface="微软雅黑" pitchFamily="34" charset="-122"/>
                <a:ea typeface="微软雅黑" pitchFamily="34" charset="-122"/>
              </a:rPr>
              <a:t>部分的</a:t>
            </a:r>
            <a:r>
              <a:rPr lang="en-US" altLang="zh-CN" sz="2400" dirty="0" smtClean="0">
                <a:latin typeface="微软雅黑" pitchFamily="34" charset="-122"/>
                <a:ea typeface="微软雅黑" pitchFamily="34" charset="-122"/>
              </a:rPr>
              <a:t>104-208</a:t>
            </a:r>
            <a:r>
              <a:rPr lang="zh-CN" altLang="en-US" sz="2400" dirty="0" smtClean="0">
                <a:latin typeface="微软雅黑" pitchFamily="34" charset="-122"/>
                <a:ea typeface="微软雅黑" pitchFamily="34" charset="-122"/>
              </a:rPr>
              <a:t>条法令，拟申请</a:t>
            </a:r>
            <a:r>
              <a:rPr lang="en-US" altLang="zh-CN" sz="2400" dirty="0" smtClean="0">
                <a:latin typeface="微软雅黑" pitchFamily="34" charset="-122"/>
                <a:ea typeface="微软雅黑" pitchFamily="34" charset="-122"/>
              </a:rPr>
              <a:t>F-1</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F-3</a:t>
            </a:r>
            <a:r>
              <a:rPr lang="zh-CN" altLang="en-US" sz="2400" dirty="0" smtClean="0">
                <a:latin typeface="微软雅黑" pitchFamily="34" charset="-122"/>
                <a:ea typeface="微软雅黑" pitchFamily="34" charset="-122"/>
              </a:rPr>
              <a:t>，</a:t>
            </a:r>
            <a:endParaRPr lang="en-US" altLang="zh-CN" sz="2400" dirty="0" smtClean="0">
              <a:latin typeface="微软雅黑" pitchFamily="34" charset="-122"/>
              <a:ea typeface="微软雅黑" pitchFamily="34" charset="-122"/>
            </a:endParaRPr>
          </a:p>
          <a:p>
            <a:pPr eaLnBrk="1" hangingPunct="1">
              <a:buFontTx/>
              <a:buNone/>
            </a:pPr>
            <a:r>
              <a:rPr lang="en-US" altLang="zh-CN" sz="2400" dirty="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J-1</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M-1</a:t>
            </a:r>
            <a:r>
              <a:rPr lang="zh-CN" altLang="en-US" sz="2400" dirty="0" smtClean="0">
                <a:latin typeface="微软雅黑" pitchFamily="34" charset="-122"/>
                <a:ea typeface="微软雅黑" pitchFamily="34" charset="-122"/>
              </a:rPr>
              <a:t>或者</a:t>
            </a:r>
            <a:r>
              <a:rPr lang="en-US" altLang="zh-CN" sz="2400" dirty="0" smtClean="0">
                <a:latin typeface="微软雅黑" pitchFamily="34" charset="-122"/>
                <a:ea typeface="微软雅黑" pitchFamily="34" charset="-122"/>
              </a:rPr>
              <a:t>M-3</a:t>
            </a:r>
            <a:r>
              <a:rPr lang="zh-CN" altLang="en-US" sz="2400" dirty="0" smtClean="0">
                <a:latin typeface="微软雅黑" pitchFamily="34" charset="-122"/>
                <a:ea typeface="微软雅黑" pitchFamily="34" charset="-122"/>
              </a:rPr>
              <a:t>非移民签证的每一位外国人均需缴</a:t>
            </a:r>
            <a:r>
              <a:rPr lang="zh-CN" altLang="en-US" sz="2400" dirty="0" smtClean="0">
                <a:latin typeface="微软雅黑" pitchFamily="34" charset="-122"/>
                <a:ea typeface="微软雅黑" pitchFamily="34" charset="-122"/>
              </a:rPr>
              <a:t>纳</a:t>
            </a:r>
            <a:r>
              <a:rPr lang="en-US" altLang="zh-CN" sz="2400" dirty="0" smtClean="0">
                <a:latin typeface="微软雅黑" pitchFamily="34" charset="-122"/>
                <a:ea typeface="微软雅黑" pitchFamily="34" charset="-122"/>
              </a:rPr>
              <a:t>$200</a:t>
            </a:r>
            <a:r>
              <a:rPr lang="zh-CN" altLang="en-US" sz="2400" dirty="0" smtClean="0">
                <a:latin typeface="微软雅黑" pitchFamily="34" charset="-122"/>
                <a:ea typeface="微软雅黑" pitchFamily="34" charset="-122"/>
              </a:rPr>
              <a:t>美元的</a:t>
            </a:r>
            <a:r>
              <a:rPr lang="en-US" altLang="zh-CN" sz="2400" dirty="0" smtClean="0">
                <a:latin typeface="微软雅黑" pitchFamily="34" charset="-122"/>
                <a:ea typeface="微软雅黑" pitchFamily="34" charset="-122"/>
              </a:rPr>
              <a:t>SEVIS</a:t>
            </a:r>
            <a:r>
              <a:rPr lang="zh-CN" altLang="en-US" sz="2400" dirty="0" smtClean="0">
                <a:latin typeface="微软雅黑" pitchFamily="34" charset="-122"/>
                <a:ea typeface="微软雅黑" pitchFamily="34" charset="-122"/>
              </a:rPr>
              <a:t>费用，用于数据库的日常维护。可以</a:t>
            </a:r>
            <a:r>
              <a:rPr lang="zh-CN" altLang="en-US" sz="2400" dirty="0" smtClean="0">
                <a:latin typeface="微软雅黑" pitchFamily="34" charset="-122"/>
                <a:ea typeface="微软雅黑" pitchFamily="34" charset="-122"/>
              </a:rPr>
              <a:t>在</a:t>
            </a:r>
            <a:endParaRPr lang="en-US" altLang="zh-CN" sz="2400" dirty="0" smtClean="0">
              <a:latin typeface="微软雅黑" pitchFamily="34" charset="-122"/>
              <a:ea typeface="微软雅黑" pitchFamily="34" charset="-122"/>
            </a:endParaRPr>
          </a:p>
          <a:p>
            <a:pPr eaLnBrk="1" hangingPunct="1">
              <a:buFontTx/>
              <a:buNone/>
            </a:pPr>
            <a:r>
              <a:rPr lang="en-US" altLang="zh-CN" sz="2400" dirty="0">
                <a:latin typeface="微软雅黑" pitchFamily="34" charset="-122"/>
                <a:ea typeface="微软雅黑" pitchFamily="34" charset="-122"/>
              </a:rPr>
              <a:t> </a:t>
            </a: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国</a:t>
            </a:r>
            <a:r>
              <a:rPr lang="zh-CN" altLang="en-US" sz="2400" dirty="0" smtClean="0">
                <a:latin typeface="微软雅黑" pitchFamily="34" charset="-122"/>
                <a:ea typeface="微软雅黑" pitchFamily="34" charset="-122"/>
              </a:rPr>
              <a:t>内以信用卡在网上直接支付，</a:t>
            </a:r>
            <a:r>
              <a:rPr lang="zh-CN" altLang="en-US" sz="2400" b="1" dirty="0" smtClean="0">
                <a:solidFill>
                  <a:srgbClr val="0202BE"/>
                </a:solidFill>
                <a:latin typeface="微软雅黑" pitchFamily="34" charset="-122"/>
                <a:ea typeface="微软雅黑" pitchFamily="34" charset="-122"/>
              </a:rPr>
              <a:t>打印的收据在签证时必</a:t>
            </a:r>
            <a:r>
              <a:rPr lang="zh-CN" altLang="en-US" sz="2400" b="1" dirty="0" smtClean="0">
                <a:solidFill>
                  <a:srgbClr val="0202BE"/>
                </a:solidFill>
                <a:latin typeface="微软雅黑" pitchFamily="34" charset="-122"/>
                <a:ea typeface="微软雅黑" pitchFamily="34" charset="-122"/>
              </a:rPr>
              <a:t>须</a:t>
            </a:r>
            <a:endParaRPr lang="en-US" altLang="zh-CN" sz="2400" b="1" dirty="0" smtClean="0">
              <a:solidFill>
                <a:srgbClr val="0202BE"/>
              </a:solidFill>
              <a:latin typeface="微软雅黑" pitchFamily="34" charset="-122"/>
              <a:ea typeface="微软雅黑" pitchFamily="34" charset="-122"/>
            </a:endParaRPr>
          </a:p>
          <a:p>
            <a:pPr eaLnBrk="1" hangingPunct="1">
              <a:buFontTx/>
              <a:buNone/>
            </a:pPr>
            <a:r>
              <a:rPr lang="en-US" altLang="zh-CN" sz="2400" b="1" dirty="0">
                <a:solidFill>
                  <a:srgbClr val="0202BE"/>
                </a:solidFill>
                <a:latin typeface="微软雅黑" pitchFamily="34" charset="-122"/>
                <a:ea typeface="微软雅黑" pitchFamily="34" charset="-122"/>
              </a:rPr>
              <a:t> </a:t>
            </a:r>
            <a:r>
              <a:rPr lang="en-US" altLang="zh-CN" sz="2400" b="1" dirty="0" smtClean="0">
                <a:solidFill>
                  <a:srgbClr val="0202BE"/>
                </a:solidFill>
                <a:latin typeface="微软雅黑" pitchFamily="34" charset="-122"/>
                <a:ea typeface="微软雅黑" pitchFamily="34" charset="-122"/>
              </a:rPr>
              <a:t>   </a:t>
            </a:r>
            <a:r>
              <a:rPr lang="zh-CN" altLang="en-US" sz="2400" b="1" dirty="0" smtClean="0">
                <a:solidFill>
                  <a:srgbClr val="0202BE"/>
                </a:solidFill>
                <a:latin typeface="微软雅黑" pitchFamily="34" charset="-122"/>
                <a:ea typeface="微软雅黑" pitchFamily="34" charset="-122"/>
              </a:rPr>
              <a:t>出</a:t>
            </a:r>
            <a:r>
              <a:rPr lang="zh-CN" altLang="en-US" sz="2400" b="1" dirty="0" smtClean="0">
                <a:solidFill>
                  <a:srgbClr val="0202BE"/>
                </a:solidFill>
                <a:latin typeface="微软雅黑" pitchFamily="34" charset="-122"/>
                <a:ea typeface="微软雅黑" pitchFamily="34" charset="-122"/>
              </a:rPr>
              <a:t>具，否则将会被拒签</a:t>
            </a:r>
            <a:r>
              <a:rPr lang="zh-CN" altLang="en-US" sz="2400" dirty="0" smtClean="0">
                <a:latin typeface="微软雅黑" pitchFamily="34" charset="-122"/>
                <a:ea typeface="微软雅黑" pitchFamily="34" charset="-122"/>
              </a:rPr>
              <a:t>。</a:t>
            </a:r>
            <a:r>
              <a:rPr lang="en-US" altLang="zh-CN" sz="2400" b="1" dirty="0" smtClean="0">
                <a:latin typeface="微软雅黑" pitchFamily="34" charset="-122"/>
                <a:ea typeface="微软雅黑" pitchFamily="34" charset="-122"/>
                <a:hlinkClick r:id="rId2"/>
              </a:rPr>
              <a:t>https://www.fmjfee.com/index.jhtml</a:t>
            </a:r>
            <a:r>
              <a:rPr lang="en-US" altLang="zh-CN" sz="2400" b="1" dirty="0" smtClean="0">
                <a:latin typeface="微软雅黑" pitchFamily="34" charset="-122"/>
                <a:ea typeface="微软雅黑" pitchFamily="34" charset="-122"/>
              </a:rPr>
              <a:t> </a:t>
            </a:r>
          </a:p>
          <a:p>
            <a:pPr eaLnBrk="1" hangingPunct="1">
              <a:buFontTx/>
              <a:buNone/>
            </a:pPr>
            <a:r>
              <a:rPr lang="en-US" altLang="zh-CN" sz="2400" dirty="0" smtClean="0">
                <a:latin typeface="微软雅黑" pitchFamily="34" charset="-122"/>
                <a:ea typeface="微软雅黑" pitchFamily="34" charset="-122"/>
              </a:rPr>
              <a:t>    </a:t>
            </a:r>
            <a:r>
              <a:rPr lang="zh-CN" altLang="en-US" sz="2400" dirty="0" smtClean="0">
                <a:latin typeface="微软雅黑" pitchFamily="34" charset="-122"/>
                <a:ea typeface="微软雅黑" pitchFamily="34" charset="-122"/>
              </a:rPr>
              <a:t>如签证被拒</a:t>
            </a:r>
            <a:r>
              <a:rPr lang="zh-CN" altLang="en-US" sz="2400" dirty="0" smtClean="0">
                <a:latin typeface="微软雅黑" pitchFamily="34" charset="-122"/>
                <a:ea typeface="微软雅黑" pitchFamily="34" charset="-122"/>
              </a:rPr>
              <a:t>，</a:t>
            </a:r>
            <a:r>
              <a:rPr lang="en-US" altLang="zh-CN" sz="2400" dirty="0" smtClean="0">
                <a:latin typeface="微软雅黑" pitchFamily="34" charset="-122"/>
                <a:ea typeface="微软雅黑" pitchFamily="34" charset="-122"/>
              </a:rPr>
              <a:t>12</a:t>
            </a:r>
            <a:r>
              <a:rPr lang="zh-CN" altLang="en-US" sz="2400" dirty="0" smtClean="0">
                <a:latin typeface="微软雅黑" pitchFamily="34" charset="-122"/>
                <a:ea typeface="微软雅黑" pitchFamily="34" charset="-122"/>
              </a:rPr>
              <a:t>个月</a:t>
            </a:r>
            <a:r>
              <a:rPr lang="zh-CN" altLang="en-US" sz="2400" dirty="0" smtClean="0">
                <a:latin typeface="微软雅黑" pitchFamily="34" charset="-122"/>
                <a:ea typeface="微软雅黑" pitchFamily="34" charset="-122"/>
              </a:rPr>
              <a:t>内可再申请，</a:t>
            </a:r>
            <a:r>
              <a:rPr lang="zh-CN" altLang="en-US" sz="2400" dirty="0" smtClean="0">
                <a:latin typeface="微软雅黑" pitchFamily="34" charset="-122"/>
                <a:ea typeface="微软雅黑" pitchFamily="34" charset="-122"/>
              </a:rPr>
              <a:t>毋须</a:t>
            </a:r>
            <a:r>
              <a:rPr lang="zh-CN" altLang="en-US" sz="2400" dirty="0" smtClean="0">
                <a:latin typeface="微软雅黑" pitchFamily="34" charset="-122"/>
                <a:ea typeface="微软雅黑" pitchFamily="34" charset="-122"/>
              </a:rPr>
              <a:t>再缴</a:t>
            </a:r>
            <a:r>
              <a:rPr lang="zh-CN" altLang="en-US" sz="2400" dirty="0" smtClean="0">
                <a:latin typeface="微软雅黑" pitchFamily="34" charset="-122"/>
                <a:ea typeface="微软雅黑" pitchFamily="34" charset="-122"/>
              </a:rPr>
              <a:t>纳此项费用。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p:txBody>
          <a:bodyPr/>
          <a:lstStyle/>
          <a:p>
            <a:pPr eaLnBrk="1" hangingPunct="1"/>
            <a:r>
              <a:rPr lang="en-US" altLang="zh-CN" b="1" smtClean="0">
                <a:latin typeface="微软雅黑" pitchFamily="34" charset="-122"/>
                <a:ea typeface="微软雅黑" pitchFamily="34" charset="-122"/>
              </a:rPr>
              <a:t>30</a:t>
            </a:r>
            <a:r>
              <a:rPr lang="zh-CN" altLang="en-US" b="1" smtClean="0">
                <a:latin typeface="微软雅黑" pitchFamily="34" charset="-122"/>
                <a:ea typeface="微软雅黑" pitchFamily="34" charset="-122"/>
              </a:rPr>
              <a:t>分钟可到迪斯尼乐园</a:t>
            </a:r>
          </a:p>
        </p:txBody>
      </p:sp>
      <p:pic>
        <p:nvPicPr>
          <p:cNvPr id="17411" name="Picture 4" descr="118577466717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5616" y="1341438"/>
            <a:ext cx="6552009" cy="4711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zh-CN" b="1" smtClean="0">
                <a:latin typeface="微软雅黑" pitchFamily="34" charset="-122"/>
                <a:ea typeface="微软雅黑" pitchFamily="34" charset="-122"/>
              </a:rPr>
              <a:t>25</a:t>
            </a:r>
            <a:r>
              <a:rPr lang="zh-CN" altLang="en-US" b="1" smtClean="0">
                <a:latin typeface="微软雅黑" pitchFamily="34" charset="-122"/>
                <a:ea typeface="微软雅黑" pitchFamily="34" charset="-122"/>
              </a:rPr>
              <a:t>分钟可到环球影城</a:t>
            </a:r>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8436" name="Picture 7" descr="Globe-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57338"/>
            <a:ext cx="727233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title"/>
          </p:nvPr>
        </p:nvSpPr>
        <p:spPr/>
        <p:txBody>
          <a:bodyPr/>
          <a:lstStyle/>
          <a:p>
            <a:pPr eaLnBrk="1" hangingPunct="1"/>
            <a:r>
              <a:rPr lang="en-US" altLang="zh-CN" sz="3600" b="1" dirty="0" smtClean="0">
                <a:solidFill>
                  <a:srgbClr val="FF0000"/>
                </a:solidFill>
                <a:latin typeface="微软雅黑" pitchFamily="34" charset="-122"/>
                <a:ea typeface="微软雅黑" pitchFamily="34" charset="-122"/>
              </a:rPr>
              <a:t>    </a:t>
            </a:r>
            <a:r>
              <a:rPr lang="zh-CN" altLang="en-US" sz="3600" b="1" dirty="0" smtClean="0">
                <a:solidFill>
                  <a:srgbClr val="FF0000"/>
                </a:solidFill>
                <a:latin typeface="微软雅黑" pitchFamily="34" charset="-122"/>
                <a:ea typeface="微软雅黑" pitchFamily="34" charset="-122"/>
              </a:rPr>
              <a:t>美国加州</a:t>
            </a:r>
            <a:r>
              <a:rPr lang="zh-CN" altLang="en-US" sz="3600" b="1" dirty="0">
                <a:solidFill>
                  <a:srgbClr val="FF0000"/>
                </a:solidFill>
                <a:latin typeface="微软雅黑" pitchFamily="34" charset="-122"/>
                <a:ea typeface="微软雅黑" pitchFamily="34" charset="-122"/>
              </a:rPr>
              <a:t>亚凯迪亚</a:t>
            </a:r>
            <a:r>
              <a:rPr lang="zh-CN" altLang="en-US" sz="3600" b="1" dirty="0" smtClean="0">
                <a:solidFill>
                  <a:srgbClr val="FF0000"/>
                </a:solidFill>
                <a:latin typeface="微软雅黑" pitchFamily="34" charset="-122"/>
                <a:ea typeface="微软雅黑" pitchFamily="34" charset="-122"/>
              </a:rPr>
              <a:t>浩瀚高中</a:t>
            </a:r>
          </a:p>
        </p:txBody>
      </p:sp>
      <p:pic>
        <p:nvPicPr>
          <p:cNvPr id="19459" name="Picture 4" descr="US%20Money"/>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27088" y="549275"/>
            <a:ext cx="1152525"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8" descr="hous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427538" y="4508500"/>
            <a:ext cx="3739420" cy="1800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Rectangle 7"/>
          <p:cNvSpPr>
            <a:spLocks noChangeArrowheads="1"/>
          </p:cNvSpPr>
          <p:nvPr/>
        </p:nvSpPr>
        <p:spPr bwMode="auto">
          <a:xfrm>
            <a:off x="1902732" y="1525022"/>
            <a:ext cx="6264226" cy="2677656"/>
          </a:xfrm>
          <a:prstGeom prst="rect">
            <a:avLst/>
          </a:prstGeom>
          <a:solidFill>
            <a:srgbClr val="CCFF99"/>
          </a:solidFill>
          <a:ln w="9525">
            <a:solidFill>
              <a:schemeClr val="tx1"/>
            </a:solidFill>
            <a:miter lim="800000"/>
            <a:headEnd/>
            <a:tailEnd/>
          </a:ln>
          <a:effectLst/>
          <a:extLst/>
        </p:spPr>
        <p:txBody>
          <a:bodyPr wrap="square" anchor="ctr">
            <a:spAutoFit/>
          </a:bodyPr>
          <a:lstStyle/>
          <a:p>
            <a:pPr algn="ctr"/>
            <a:r>
              <a:rPr lang="zh-CN" altLang="en-US" b="1" dirty="0">
                <a:latin typeface="微软雅黑" pitchFamily="34" charset="-122"/>
                <a:ea typeface="微软雅黑" pitchFamily="34" charset="-122"/>
              </a:rPr>
              <a:t>申请必备文件</a:t>
            </a:r>
            <a:r>
              <a:rPr lang="en-US" altLang="zh-CN" b="1" dirty="0">
                <a:latin typeface="微软雅黑" pitchFamily="34" charset="-122"/>
                <a:ea typeface="微软雅黑" pitchFamily="34" charset="-122"/>
              </a:rPr>
              <a:t>:</a:t>
            </a:r>
            <a:endParaRPr lang="en-US" altLang="zh-CN" dirty="0">
              <a:latin typeface="微软雅黑" pitchFamily="34" charset="-122"/>
              <a:ea typeface="微软雅黑" pitchFamily="34" charset="-122"/>
            </a:endParaRPr>
          </a:p>
          <a:p>
            <a:r>
              <a:rPr lang="zh-CN" altLang="en-US" sz="1800" b="1" dirty="0">
                <a:solidFill>
                  <a:srgbClr val="0202BE"/>
                </a:solidFill>
                <a:latin typeface="微软雅黑" pitchFamily="34" charset="-122"/>
                <a:ea typeface="微软雅黑" pitchFamily="34" charset="-122"/>
              </a:rPr>
              <a:t>身份证明文件</a:t>
            </a:r>
            <a:r>
              <a:rPr lang="en-US" altLang="zh-CN" sz="1800" b="1" dirty="0">
                <a:solidFill>
                  <a:srgbClr val="0202BE"/>
                </a:solidFill>
                <a:latin typeface="微软雅黑" pitchFamily="34" charset="-122"/>
                <a:ea typeface="微软雅黑" pitchFamily="34" charset="-122"/>
              </a:rPr>
              <a:t>:        </a:t>
            </a:r>
            <a:r>
              <a:rPr lang="en-US" altLang="zh-CN" sz="1800" dirty="0">
                <a:latin typeface="微软雅黑" pitchFamily="34" charset="-122"/>
                <a:ea typeface="微软雅黑" pitchFamily="34" charset="-122"/>
              </a:rPr>
              <a:t>1</a:t>
            </a:r>
            <a:r>
              <a:rPr lang="zh-CN" altLang="en-US" sz="1800" dirty="0">
                <a:latin typeface="微软雅黑" pitchFamily="34" charset="-122"/>
                <a:ea typeface="微软雅黑" pitchFamily="34" charset="-122"/>
              </a:rPr>
              <a:t>。有效的护照，                               </a:t>
            </a:r>
          </a:p>
          <a:p>
            <a:r>
              <a:rPr lang="zh-CN" altLang="en-US" sz="1800" dirty="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 </a:t>
            </a:r>
            <a:r>
              <a:rPr lang="en-US" altLang="zh-CN" sz="1800" dirty="0">
                <a:latin typeface="微软雅黑" pitchFamily="34" charset="-122"/>
                <a:ea typeface="微软雅黑" pitchFamily="34" charset="-122"/>
              </a:rPr>
              <a:t>2</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三</a:t>
            </a:r>
            <a:r>
              <a:rPr lang="zh-CN" altLang="en-US" sz="1800" dirty="0">
                <a:latin typeface="微软雅黑" pitchFamily="34" charset="-122"/>
                <a:ea typeface="微软雅黑" pitchFamily="34" charset="-122"/>
              </a:rPr>
              <a:t>个月内拍摄）二张的护照相片 </a:t>
            </a:r>
          </a:p>
          <a:p>
            <a:r>
              <a:rPr lang="zh-CN" altLang="en-US" sz="1800" b="1" dirty="0">
                <a:solidFill>
                  <a:srgbClr val="0202BE"/>
                </a:solidFill>
                <a:latin typeface="微软雅黑" pitchFamily="34" charset="-122"/>
                <a:ea typeface="微软雅黑" pitchFamily="34" charset="-122"/>
              </a:rPr>
              <a:t>教育学习记录文件 </a:t>
            </a:r>
            <a:r>
              <a:rPr lang="en-US" altLang="zh-CN" sz="1800" dirty="0" smtClean="0">
                <a:solidFill>
                  <a:srgbClr val="3366FF"/>
                </a:solidFill>
                <a:latin typeface="微软雅黑" pitchFamily="34" charset="-122"/>
                <a:ea typeface="微软雅黑" pitchFamily="34" charset="-122"/>
              </a:rPr>
              <a:t> </a:t>
            </a:r>
            <a:r>
              <a:rPr lang="en-US" altLang="zh-CN" sz="1800" dirty="0" smtClean="0">
                <a:latin typeface="微软雅黑" pitchFamily="34" charset="-122"/>
                <a:ea typeface="微软雅黑" pitchFamily="34" charset="-122"/>
              </a:rPr>
              <a:t>1</a:t>
            </a:r>
            <a:r>
              <a:rPr lang="zh-CN" altLang="en-US" sz="1800" dirty="0">
                <a:latin typeface="微软雅黑" pitchFamily="34" charset="-122"/>
                <a:ea typeface="微软雅黑" pitchFamily="34" charset="-122"/>
              </a:rPr>
              <a:t>。英文版的学校成绩单或副本。                 </a:t>
            </a:r>
          </a:p>
          <a:p>
            <a:r>
              <a:rPr lang="zh-CN" altLang="en-US" sz="1800" dirty="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  </a:t>
            </a:r>
            <a:r>
              <a:rPr lang="en-US" altLang="zh-CN" sz="1800" dirty="0">
                <a:latin typeface="微软雅黑" pitchFamily="34" charset="-122"/>
                <a:ea typeface="微软雅黑" pitchFamily="34" charset="-122"/>
              </a:rPr>
              <a:t>2</a:t>
            </a:r>
            <a:r>
              <a:rPr lang="zh-CN" altLang="en-US" sz="1800" dirty="0">
                <a:latin typeface="微软雅黑" pitchFamily="34" charset="-122"/>
                <a:ea typeface="微软雅黑" pitchFamily="34" charset="-122"/>
              </a:rPr>
              <a:t>。来自老师的推荐信 </a:t>
            </a:r>
            <a:r>
              <a:rPr lang="en-US" altLang="zh-CN" sz="1800" dirty="0">
                <a:latin typeface="微软雅黑" pitchFamily="34" charset="-122"/>
                <a:ea typeface="微软雅黑" pitchFamily="34" charset="-122"/>
              </a:rPr>
              <a:t>(</a:t>
            </a:r>
            <a:r>
              <a:rPr lang="zh-CN" altLang="en-US" sz="1800" dirty="0">
                <a:latin typeface="微软雅黑" pitchFamily="34" charset="-122"/>
                <a:ea typeface="微软雅黑" pitchFamily="34" charset="-122"/>
              </a:rPr>
              <a:t>可选择的</a:t>
            </a:r>
            <a:r>
              <a:rPr lang="en-US" altLang="zh-CN" sz="1800" dirty="0">
                <a:latin typeface="微软雅黑" pitchFamily="34" charset="-122"/>
                <a:ea typeface="微软雅黑" pitchFamily="34" charset="-122"/>
              </a:rPr>
              <a:t>) </a:t>
            </a:r>
          </a:p>
          <a:p>
            <a:r>
              <a:rPr lang="zh-CN" altLang="en-US" sz="1800" b="1" dirty="0">
                <a:solidFill>
                  <a:srgbClr val="0202BE"/>
                </a:solidFill>
                <a:latin typeface="微软雅黑" pitchFamily="34" charset="-122"/>
                <a:ea typeface="微软雅黑" pitchFamily="34" charset="-122"/>
              </a:rPr>
              <a:t>财力证明文件</a:t>
            </a:r>
            <a:r>
              <a:rPr lang="en-US" altLang="zh-CN" sz="1800" b="1" dirty="0">
                <a:solidFill>
                  <a:srgbClr val="0202BE"/>
                </a:solidFill>
                <a:latin typeface="微软雅黑" pitchFamily="34" charset="-122"/>
                <a:ea typeface="微软雅黑" pitchFamily="34" charset="-122"/>
              </a:rPr>
              <a:t>:     </a:t>
            </a:r>
            <a:r>
              <a:rPr lang="en-US" altLang="zh-CN" sz="1800" b="1" dirty="0" smtClean="0">
                <a:solidFill>
                  <a:srgbClr val="0202BE"/>
                </a:solidFill>
                <a:latin typeface="微软雅黑" pitchFamily="34" charset="-122"/>
                <a:ea typeface="微软雅黑" pitchFamily="34" charset="-122"/>
              </a:rPr>
              <a:t>   </a:t>
            </a:r>
            <a:r>
              <a:rPr lang="en-US" altLang="zh-CN" sz="1800" dirty="0">
                <a:latin typeface="微软雅黑" pitchFamily="34" charset="-122"/>
                <a:ea typeface="微软雅黑" pitchFamily="34" charset="-122"/>
              </a:rPr>
              <a:t>1</a:t>
            </a:r>
            <a:r>
              <a:rPr lang="zh-CN" altLang="en-US" sz="1800" dirty="0">
                <a:latin typeface="微软雅黑" pitchFamily="34" charset="-122"/>
                <a:ea typeface="微软雅黑" pitchFamily="34" charset="-122"/>
              </a:rPr>
              <a:t>。提供在学期间</a:t>
            </a:r>
            <a:r>
              <a:rPr lang="en-US" altLang="zh-CN" sz="1800" dirty="0">
                <a:latin typeface="微软雅黑" pitchFamily="34" charset="-122"/>
                <a:ea typeface="微软雅黑" pitchFamily="34" charset="-122"/>
              </a:rPr>
              <a:t>,</a:t>
            </a:r>
            <a:r>
              <a:rPr lang="zh-CN" altLang="en-US" sz="1800" dirty="0">
                <a:latin typeface="微软雅黑" pitchFamily="34" charset="-122"/>
                <a:ea typeface="微软雅黑" pitchFamily="34" charset="-122"/>
              </a:rPr>
              <a:t>有充份的经济能力</a:t>
            </a:r>
            <a:r>
              <a:rPr lang="en-US" altLang="zh-CN" sz="1800" dirty="0">
                <a:latin typeface="微软雅黑" pitchFamily="34" charset="-122"/>
                <a:ea typeface="微软雅黑" pitchFamily="34" charset="-122"/>
              </a:rPr>
              <a:t>,   </a:t>
            </a:r>
          </a:p>
          <a:p>
            <a:r>
              <a:rPr lang="en-US" altLang="zh-CN" sz="1800" dirty="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可</a:t>
            </a:r>
            <a:r>
              <a:rPr lang="zh-CN" altLang="en-US" sz="1800" dirty="0">
                <a:latin typeface="微软雅黑" pitchFamily="34" charset="-122"/>
                <a:ea typeface="微软雅黑" pitchFamily="34" charset="-122"/>
              </a:rPr>
              <a:t>以是你自己的或来自你的家庭支 </a:t>
            </a:r>
          </a:p>
          <a:p>
            <a:r>
              <a:rPr lang="zh-CN" altLang="en-US" sz="1800" dirty="0">
                <a:latin typeface="微软雅黑" pitchFamily="34" charset="-122"/>
                <a:ea typeface="微软雅黑" pitchFamily="34" charset="-122"/>
              </a:rPr>
              <a:t>                              </a:t>
            </a:r>
            <a:r>
              <a:rPr lang="zh-CN" altLang="en-US" sz="1800" dirty="0" smtClean="0">
                <a:latin typeface="微软雅黑" pitchFamily="34" charset="-122"/>
                <a:ea typeface="微软雅黑" pitchFamily="34" charset="-122"/>
              </a:rPr>
              <a:t>    </a:t>
            </a:r>
            <a:r>
              <a:rPr lang="zh-CN" altLang="en-US" sz="1800" dirty="0">
                <a:latin typeface="微软雅黑" pitchFamily="34" charset="-122"/>
                <a:ea typeface="微软雅黑" pitchFamily="34" charset="-122"/>
              </a:rPr>
              <a:t>持的经济担保</a:t>
            </a:r>
            <a:r>
              <a:rPr lang="en-US" altLang="zh-CN" sz="1800" dirty="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40</a:t>
            </a:r>
            <a:r>
              <a:rPr lang="zh-CN" altLang="en-US" sz="1800" dirty="0">
                <a:latin typeface="微软雅黑" pitchFamily="34" charset="-122"/>
                <a:ea typeface="微软雅黑" pitchFamily="34" charset="-122"/>
              </a:rPr>
              <a:t>万人民币以上</a:t>
            </a:r>
            <a:r>
              <a:rPr lang="en-US" altLang="zh-CN" sz="1800" dirty="0">
                <a:latin typeface="微软雅黑" pitchFamily="34" charset="-122"/>
                <a:ea typeface="微软雅黑" pitchFamily="34" charset="-122"/>
              </a:rPr>
              <a:t>)</a:t>
            </a:r>
          </a:p>
          <a:p>
            <a:r>
              <a:rPr lang="zh-CN" altLang="en-US" sz="1800" b="1" dirty="0">
                <a:solidFill>
                  <a:srgbClr val="0202BE"/>
                </a:solidFill>
                <a:latin typeface="微软雅黑" pitchFamily="34" charset="-122"/>
                <a:ea typeface="微软雅黑" pitchFamily="34" charset="-122"/>
              </a:rPr>
              <a:t>健康记录</a:t>
            </a:r>
            <a:r>
              <a:rPr lang="en-US" altLang="zh-CN" sz="1800" b="1" dirty="0">
                <a:solidFill>
                  <a:srgbClr val="0202BE"/>
                </a:solidFill>
                <a:latin typeface="微软雅黑" pitchFamily="34" charset="-122"/>
                <a:ea typeface="微软雅黑" pitchFamily="34" charset="-122"/>
              </a:rPr>
              <a:t>:            </a:t>
            </a:r>
            <a:r>
              <a:rPr lang="en-US" altLang="zh-CN" sz="1800" b="1" dirty="0" smtClean="0">
                <a:solidFill>
                  <a:srgbClr val="0202BE"/>
                </a:solidFill>
                <a:latin typeface="微软雅黑" pitchFamily="34" charset="-122"/>
                <a:ea typeface="微软雅黑" pitchFamily="34" charset="-122"/>
              </a:rPr>
              <a:t>   </a:t>
            </a:r>
            <a:r>
              <a:rPr lang="en-US" altLang="zh-CN" sz="1800" dirty="0">
                <a:latin typeface="微软雅黑" pitchFamily="34" charset="-122"/>
                <a:ea typeface="微软雅黑" pitchFamily="34" charset="-122"/>
              </a:rPr>
              <a:t>1</a:t>
            </a:r>
            <a:r>
              <a:rPr lang="zh-CN" altLang="en-US" sz="1800" dirty="0" smtClean="0">
                <a:latin typeface="微软雅黑" pitchFamily="34" charset="-122"/>
                <a:ea typeface="微软雅黑" pitchFamily="34" charset="-122"/>
              </a:rPr>
              <a:t>。防</a:t>
            </a:r>
            <a:r>
              <a:rPr lang="zh-CN" altLang="en-US" sz="1800" dirty="0">
                <a:latin typeface="微软雅黑" pitchFamily="34" charset="-122"/>
                <a:ea typeface="微软雅黑" pitchFamily="34" charset="-122"/>
              </a:rPr>
              <a:t>针注射记录，  </a:t>
            </a:r>
            <a:r>
              <a:rPr lang="en-US" altLang="zh-CN" sz="1800" dirty="0">
                <a:latin typeface="微软雅黑" pitchFamily="34" charset="-122"/>
                <a:ea typeface="微软雅黑" pitchFamily="34" charset="-122"/>
              </a:rPr>
              <a:t>2</a:t>
            </a:r>
            <a:r>
              <a:rPr lang="zh-CN" altLang="en-US" sz="1800" dirty="0">
                <a:latin typeface="微软雅黑" pitchFamily="34" charset="-122"/>
                <a:ea typeface="微软雅黑" pitchFamily="34" charset="-122"/>
              </a:rPr>
              <a:t>。病史 </a:t>
            </a:r>
          </a:p>
        </p:txBody>
      </p:sp>
      <p:pic>
        <p:nvPicPr>
          <p:cNvPr id="19462" name="Picture 14" descr="StudentsPic"/>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55650" y="4543425"/>
            <a:ext cx="3529013" cy="176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8"/>
          <p:cNvSpPr>
            <a:spLocks noGrp="1" noChangeArrowheads="1"/>
          </p:cNvSpPr>
          <p:nvPr>
            <p:ph type="title"/>
          </p:nvPr>
        </p:nvSpPr>
        <p:spPr/>
        <p:txBody>
          <a:bodyPr/>
          <a:lstStyle/>
          <a:p>
            <a:pPr algn="l" eaLnBrk="1" hangingPunct="1"/>
            <a:r>
              <a:rPr lang="en-US" altLang="zh-CN" sz="2000" smtClean="0"/>
              <a:t/>
            </a:r>
            <a:br>
              <a:rPr lang="en-US" altLang="zh-CN" sz="2000" smtClean="0"/>
            </a:br>
            <a:endParaRPr lang="en-US" altLang="zh-CN" sz="2000" smtClean="0"/>
          </a:p>
        </p:txBody>
      </p:sp>
      <p:pic>
        <p:nvPicPr>
          <p:cNvPr id="20483" name="Picture 7" descr="Graduation3"/>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211638" y="2349500"/>
            <a:ext cx="3889375" cy="331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Rectangle 10"/>
          <p:cNvSpPr>
            <a:spLocks noChangeArrowheads="1"/>
          </p:cNvSpPr>
          <p:nvPr/>
        </p:nvSpPr>
        <p:spPr bwMode="auto">
          <a:xfrm>
            <a:off x="1403350" y="476250"/>
            <a:ext cx="60483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3600" b="1" dirty="0">
                <a:solidFill>
                  <a:srgbClr val="FF0066"/>
                </a:solidFill>
                <a:latin typeface="微软雅黑" pitchFamily="34" charset="-122"/>
                <a:ea typeface="微软雅黑" pitchFamily="34" charset="-122"/>
              </a:rPr>
              <a:t>美国加</a:t>
            </a:r>
            <a:r>
              <a:rPr lang="zh-CN" altLang="en-US" sz="3600" b="1" dirty="0" smtClean="0">
                <a:solidFill>
                  <a:srgbClr val="FF0066"/>
                </a:solidFill>
                <a:latin typeface="微软雅黑" pitchFamily="34" charset="-122"/>
                <a:ea typeface="微软雅黑" pitchFamily="34" charset="-122"/>
              </a:rPr>
              <a:t>州</a:t>
            </a:r>
            <a:r>
              <a:rPr lang="zh-CN" altLang="en-US" sz="3600" b="1" dirty="0">
                <a:solidFill>
                  <a:srgbClr val="FF0066"/>
                </a:solidFill>
                <a:latin typeface="微软雅黑" pitchFamily="34" charset="-122"/>
                <a:ea typeface="微软雅黑" pitchFamily="34" charset="-122"/>
              </a:rPr>
              <a:t>亚凯迪亚</a:t>
            </a:r>
            <a:r>
              <a:rPr lang="zh-CN" altLang="en-US" sz="3600" b="1" dirty="0" smtClean="0">
                <a:solidFill>
                  <a:srgbClr val="FF0066"/>
                </a:solidFill>
                <a:latin typeface="微软雅黑" pitchFamily="34" charset="-122"/>
                <a:ea typeface="微软雅黑" pitchFamily="34" charset="-122"/>
              </a:rPr>
              <a:t>浩</a:t>
            </a:r>
            <a:r>
              <a:rPr lang="zh-CN" altLang="en-US" sz="3600" b="1" dirty="0">
                <a:solidFill>
                  <a:srgbClr val="FF0066"/>
                </a:solidFill>
                <a:latin typeface="微软雅黑" pitchFamily="34" charset="-122"/>
                <a:ea typeface="微软雅黑" pitchFamily="34" charset="-122"/>
              </a:rPr>
              <a:t>瀚高中</a:t>
            </a:r>
          </a:p>
        </p:txBody>
      </p:sp>
      <p:sp>
        <p:nvSpPr>
          <p:cNvPr id="20485" name="Rectangle 11"/>
          <p:cNvSpPr>
            <a:spLocks noChangeArrowheads="1"/>
          </p:cNvSpPr>
          <p:nvPr/>
        </p:nvSpPr>
        <p:spPr bwMode="auto">
          <a:xfrm>
            <a:off x="1619250" y="1700213"/>
            <a:ext cx="170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a:solidFill>
                  <a:schemeClr val="tx2"/>
                </a:solidFill>
                <a:latin typeface="微软雅黑" pitchFamily="34" charset="-122"/>
                <a:ea typeface="微软雅黑" pitchFamily="34" charset="-122"/>
              </a:rPr>
              <a:t>毕业同学</a:t>
            </a:r>
          </a:p>
        </p:txBody>
      </p:sp>
      <p:sp>
        <p:nvSpPr>
          <p:cNvPr id="20486" name="Rectangle 12"/>
          <p:cNvSpPr>
            <a:spLocks noChangeArrowheads="1"/>
          </p:cNvSpPr>
          <p:nvPr/>
        </p:nvSpPr>
        <p:spPr bwMode="auto">
          <a:xfrm>
            <a:off x="5292725" y="1700213"/>
            <a:ext cx="2087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solidFill>
                  <a:schemeClr val="tx2"/>
                </a:solidFill>
                <a:latin typeface="微软雅黑" pitchFamily="34" charset="-122"/>
                <a:ea typeface="微软雅黑" pitchFamily="34" charset="-122"/>
              </a:rPr>
              <a:t>   </a:t>
            </a:r>
            <a:r>
              <a:rPr lang="zh-CN" altLang="en-US">
                <a:solidFill>
                  <a:schemeClr val="tx2"/>
                </a:solidFill>
                <a:latin typeface="微软雅黑" pitchFamily="34" charset="-122"/>
                <a:ea typeface="微软雅黑" pitchFamily="34" charset="-122"/>
              </a:rPr>
              <a:t>毕业典礼</a:t>
            </a:r>
          </a:p>
        </p:txBody>
      </p:sp>
      <p:pic>
        <p:nvPicPr>
          <p:cNvPr id="20487" name="Picture 16" descr="Graduation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95288" y="2349500"/>
            <a:ext cx="3725862" cy="338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04813"/>
            <a:ext cx="8229600" cy="576262"/>
          </a:xfrm>
        </p:spPr>
        <p:txBody>
          <a:bodyPr/>
          <a:lstStyle/>
          <a:p>
            <a:r>
              <a:rPr lang="en-US" altLang="zh-CN" b="1" dirty="0" smtClean="0">
                <a:solidFill>
                  <a:srgbClr val="FF0066"/>
                </a:solidFill>
                <a:latin typeface="微软雅黑" pitchFamily="34" charset="-122"/>
                <a:ea typeface="微软雅黑" pitchFamily="34" charset="-122"/>
              </a:rPr>
              <a:t/>
            </a:r>
            <a:br>
              <a:rPr lang="en-US" altLang="zh-CN" b="1" dirty="0" smtClean="0">
                <a:solidFill>
                  <a:srgbClr val="FF0066"/>
                </a:solidFill>
                <a:latin typeface="微软雅黑" pitchFamily="34" charset="-122"/>
                <a:ea typeface="微软雅黑" pitchFamily="34" charset="-122"/>
              </a:rPr>
            </a:br>
            <a:r>
              <a:rPr lang="zh-CN" altLang="en-US" b="1" dirty="0" smtClean="0">
                <a:solidFill>
                  <a:srgbClr val="FF0000"/>
                </a:solidFill>
                <a:latin typeface="微软雅黑" pitchFamily="34" charset="-122"/>
                <a:ea typeface="微软雅黑" pitchFamily="34" charset="-122"/>
              </a:rPr>
              <a:t>美国加州</a:t>
            </a:r>
            <a:r>
              <a:rPr lang="zh-CN" altLang="en-US" b="1" dirty="0">
                <a:solidFill>
                  <a:srgbClr val="FF0000"/>
                </a:solidFill>
                <a:latin typeface="微软雅黑" pitchFamily="34" charset="-122"/>
                <a:ea typeface="微软雅黑" pitchFamily="34" charset="-122"/>
              </a:rPr>
              <a:t>亚凯迪亚</a:t>
            </a:r>
            <a:r>
              <a:rPr lang="zh-CN" altLang="en-US" b="1" dirty="0" smtClean="0">
                <a:solidFill>
                  <a:srgbClr val="FF0000"/>
                </a:solidFill>
                <a:latin typeface="微软雅黑" pitchFamily="34" charset="-122"/>
                <a:ea typeface="微软雅黑" pitchFamily="34" charset="-122"/>
              </a:rPr>
              <a:t>浩瀚高中</a:t>
            </a:r>
            <a:r>
              <a:rPr lang="zh-CN" altLang="en-US" b="1" dirty="0" smtClean="0">
                <a:solidFill>
                  <a:srgbClr val="FF0066"/>
                </a:solidFill>
                <a:latin typeface="微软雅黑" pitchFamily="34" charset="-122"/>
                <a:ea typeface="微软雅黑" pitchFamily="34" charset="-122"/>
              </a:rPr>
              <a:t/>
            </a:r>
            <a:br>
              <a:rPr lang="zh-CN" altLang="en-US" b="1" dirty="0" smtClean="0">
                <a:solidFill>
                  <a:srgbClr val="FF0066"/>
                </a:solidFill>
                <a:latin typeface="微软雅黑" pitchFamily="34" charset="-122"/>
                <a:ea typeface="微软雅黑" pitchFamily="34" charset="-122"/>
              </a:rPr>
            </a:br>
            <a:endParaRPr lang="en-US" dirty="0" smtClean="0"/>
          </a:p>
        </p:txBody>
      </p:sp>
      <p:sp>
        <p:nvSpPr>
          <p:cNvPr id="3" name="Content Placeholder 2"/>
          <p:cNvSpPr>
            <a:spLocks noGrp="1"/>
          </p:cNvSpPr>
          <p:nvPr>
            <p:ph sz="half" idx="1"/>
          </p:nvPr>
        </p:nvSpPr>
        <p:spPr>
          <a:xfrm>
            <a:off x="251520" y="1124744"/>
            <a:ext cx="8568952" cy="5001419"/>
          </a:xfrm>
        </p:spPr>
        <p:txBody>
          <a:bodyPr/>
          <a:lstStyle/>
          <a:p>
            <a:pPr marL="0" indent="0">
              <a:buFontTx/>
              <a:buNone/>
              <a:defRPr/>
            </a:pPr>
            <a:r>
              <a:rPr lang="zh-CN" altLang="en-US" sz="2400" b="1" dirty="0" smtClean="0">
                <a:solidFill>
                  <a:srgbClr val="00B050"/>
                </a:solidFill>
                <a:latin typeface="微软雅黑" pitchFamily="34" charset="-122"/>
                <a:ea typeface="微软雅黑" pitchFamily="34" charset="-122"/>
              </a:rPr>
              <a:t>           推荐读美国加州</a:t>
            </a:r>
            <a:r>
              <a:rPr lang="zh-CN" altLang="en-US" sz="2400" b="1" dirty="0">
                <a:solidFill>
                  <a:srgbClr val="00B050"/>
                </a:solidFill>
                <a:latin typeface="微软雅黑" pitchFamily="34" charset="-122"/>
                <a:ea typeface="微软雅黑" pitchFamily="34" charset="-122"/>
              </a:rPr>
              <a:t>亚凯迪亚</a:t>
            </a:r>
            <a:r>
              <a:rPr lang="zh-CN" altLang="en-US" sz="2400" b="1" dirty="0" smtClean="0">
                <a:solidFill>
                  <a:srgbClr val="00B050"/>
                </a:solidFill>
                <a:latin typeface="微软雅黑" pitchFamily="34" charset="-122"/>
                <a:ea typeface="微软雅黑" pitchFamily="34" charset="-122"/>
              </a:rPr>
              <a:t>浩瀚高中的十大理由：</a:t>
            </a:r>
            <a:endParaRPr lang="en-US" altLang="zh-CN" sz="2400" b="1" dirty="0" smtClean="0">
              <a:solidFill>
                <a:srgbClr val="00B050"/>
              </a:solidFill>
              <a:latin typeface="微软雅黑" pitchFamily="34" charset="-122"/>
              <a:ea typeface="微软雅黑" pitchFamily="34" charset="-122"/>
            </a:endParaRPr>
          </a:p>
          <a:p>
            <a:pPr marL="0" indent="0">
              <a:buFontTx/>
              <a:buNone/>
              <a:defRPr/>
            </a:pPr>
            <a:r>
              <a:rPr lang="en-US" sz="2000" b="1" dirty="0" smtClean="0">
                <a:latin typeface="微软雅黑" pitchFamily="34" charset="-122"/>
                <a:ea typeface="微软雅黑" pitchFamily="34" charset="-122"/>
              </a:rPr>
              <a:t>    1. </a:t>
            </a:r>
            <a:r>
              <a:rPr lang="zh-CN" altLang="en-US" sz="2000" b="1" dirty="0" smtClean="0">
                <a:latin typeface="微软雅黑" pitchFamily="34" charset="-122"/>
                <a:ea typeface="微软雅黑" pitchFamily="34" charset="-122"/>
              </a:rPr>
              <a:t>真正小班教学，每班不超过</a:t>
            </a:r>
            <a:r>
              <a:rPr lang="en-US" altLang="zh-CN" sz="2000" b="1" dirty="0" smtClean="0">
                <a:latin typeface="微软雅黑" pitchFamily="34" charset="-122"/>
                <a:ea typeface="微软雅黑" pitchFamily="34" charset="-122"/>
              </a:rPr>
              <a:t>15</a:t>
            </a:r>
            <a:r>
              <a:rPr lang="zh-CN" altLang="en-US" sz="2000" b="1" dirty="0" smtClean="0">
                <a:latin typeface="微软雅黑" pitchFamily="34" charset="-122"/>
                <a:ea typeface="微软雅黑" pitchFamily="34" charset="-122"/>
              </a:rPr>
              <a:t>人，全校只收</a:t>
            </a:r>
            <a:r>
              <a:rPr lang="en-US" altLang="zh-CN" sz="2000" b="1" dirty="0" smtClean="0">
                <a:latin typeface="微软雅黑" pitchFamily="34" charset="-122"/>
                <a:ea typeface="微软雅黑" pitchFamily="34" charset="-122"/>
              </a:rPr>
              <a:t>100</a:t>
            </a:r>
            <a:r>
              <a:rPr lang="zh-CN" altLang="en-US" sz="2000" b="1" dirty="0">
                <a:latin typeface="微软雅黑" pitchFamily="34" charset="-122"/>
                <a:ea typeface="微软雅黑" pitchFamily="34" charset="-122"/>
              </a:rPr>
              <a:t>人</a:t>
            </a:r>
            <a:endParaRPr lang="en-US" altLang="zh-CN" sz="2000" b="1" dirty="0" smtClean="0">
              <a:latin typeface="微软雅黑" pitchFamily="34" charset="-122"/>
              <a:ea typeface="微软雅黑" pitchFamily="34" charset="-122"/>
            </a:endParaRPr>
          </a:p>
          <a:p>
            <a:pPr marL="0" indent="0">
              <a:buFontTx/>
              <a:buNone/>
              <a:defRPr/>
            </a:pPr>
            <a:r>
              <a:rPr lang="en-US" sz="2000" b="1" dirty="0" smtClean="0">
                <a:latin typeface="微软雅黑" pitchFamily="34" charset="-122"/>
                <a:ea typeface="微软雅黑" pitchFamily="34" charset="-122"/>
              </a:rPr>
              <a:t>    2. </a:t>
            </a:r>
            <a:r>
              <a:rPr lang="zh-CN" altLang="en-US" sz="2000" b="1" dirty="0" smtClean="0">
                <a:latin typeface="微软雅黑" pitchFamily="34" charset="-122"/>
                <a:ea typeface="微软雅黑" pitchFamily="34" charset="-122"/>
              </a:rPr>
              <a:t>以升入美国前百名大学为目的，目前毕业生升学率</a:t>
            </a:r>
            <a:r>
              <a:rPr lang="en-US" altLang="zh-CN" sz="2000" b="1" dirty="0" smtClean="0">
                <a:latin typeface="微软雅黑" pitchFamily="34" charset="-122"/>
                <a:ea typeface="微软雅黑" pitchFamily="34" charset="-122"/>
              </a:rPr>
              <a:t>100%</a:t>
            </a:r>
            <a:r>
              <a:rPr lang="zh-CN" altLang="en-US" sz="2000" b="1" dirty="0" smtClean="0">
                <a:latin typeface="微软雅黑" pitchFamily="34" charset="-122"/>
                <a:ea typeface="微软雅黑" pitchFamily="34" charset="-122"/>
              </a:rPr>
              <a:t>均进入四  </a:t>
            </a:r>
            <a:endParaRPr lang="en-US" altLang="zh-CN" sz="2000" b="1" dirty="0">
              <a:latin typeface="微软雅黑" pitchFamily="34" charset="-122"/>
              <a:ea typeface="微软雅黑" pitchFamily="34" charset="-122"/>
            </a:endParaRPr>
          </a:p>
          <a:p>
            <a:pPr marL="0" indent="0">
              <a:buFontTx/>
              <a:buNone/>
              <a:defRPr/>
            </a:pPr>
            <a:r>
              <a:rPr lang="en-US" altLang="zh-CN" sz="2000" b="1" dirty="0" smtClean="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年制本科大学（加州大学或加州州立大学）</a:t>
            </a:r>
            <a:endParaRPr lang="en-US" altLang="zh-CN" sz="2000" b="1" dirty="0" smtClean="0">
              <a:latin typeface="微软雅黑" pitchFamily="34" charset="-122"/>
              <a:ea typeface="微软雅黑" pitchFamily="34" charset="-122"/>
            </a:endParaRPr>
          </a:p>
          <a:p>
            <a:pPr marL="0" indent="0">
              <a:buFontTx/>
              <a:buNone/>
              <a:defRPr/>
            </a:pPr>
            <a:r>
              <a:rPr lang="en-US" sz="2000" b="1" dirty="0" smtClean="0">
                <a:latin typeface="微软雅黑" pitchFamily="34" charset="-122"/>
                <a:ea typeface="微软雅黑" pitchFamily="34" charset="-122"/>
              </a:rPr>
              <a:t>    3. </a:t>
            </a:r>
            <a:r>
              <a:rPr lang="zh-CN" altLang="en-US" sz="2000" b="1" dirty="0" smtClean="0">
                <a:latin typeface="微软雅黑" pitchFamily="34" charset="-122"/>
                <a:ea typeface="微软雅黑" pitchFamily="34" charset="-122"/>
              </a:rPr>
              <a:t>美中贸协特别安排在距学校</a:t>
            </a:r>
            <a:r>
              <a:rPr lang="en-US" altLang="zh-CN" sz="2000" b="1" dirty="0" smtClean="0">
                <a:latin typeface="微软雅黑" pitchFamily="34" charset="-122"/>
                <a:ea typeface="微软雅黑" pitchFamily="34" charset="-122"/>
              </a:rPr>
              <a:t>4</a:t>
            </a:r>
            <a:r>
              <a:rPr lang="zh-CN" altLang="en-US" sz="2000" b="1" dirty="0" smtClean="0">
                <a:latin typeface="微软雅黑" pitchFamily="34" charset="-122"/>
                <a:ea typeface="微软雅黑" pitchFamily="34" charset="-122"/>
              </a:rPr>
              <a:t>分钟车程的亚卡地亚别墅区包吃住</a:t>
            </a:r>
            <a:r>
              <a:rPr lang="zh-CN" altLang="en-US" sz="2000" b="1" dirty="0">
                <a:latin typeface="微软雅黑" pitchFamily="34" charset="-122"/>
                <a:ea typeface="微软雅黑" pitchFamily="34" charset="-122"/>
              </a:rPr>
              <a:t>与</a:t>
            </a:r>
            <a:endParaRPr lang="en-US" altLang="zh-CN" sz="2000" b="1" dirty="0" smtClean="0">
              <a:latin typeface="微软雅黑" pitchFamily="34" charset="-122"/>
              <a:ea typeface="微软雅黑" pitchFamily="34" charset="-122"/>
            </a:endParaRPr>
          </a:p>
          <a:p>
            <a:pPr marL="0" indent="0">
              <a:buFontTx/>
              <a:buNone/>
              <a:defRPr/>
            </a:pPr>
            <a:r>
              <a:rPr lang="en-US" altLang="zh-CN" sz="2000" b="1" dirty="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健康保险</a:t>
            </a:r>
            <a:r>
              <a:rPr lang="en-US" altLang="zh-CN"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每周含</a:t>
            </a:r>
            <a:r>
              <a:rPr lang="en-US" altLang="zh-CN" sz="2000" b="1" dirty="0" smtClean="0">
                <a:latin typeface="微软雅黑" pitchFamily="34" charset="-122"/>
                <a:ea typeface="微软雅黑" pitchFamily="34" charset="-122"/>
              </a:rPr>
              <a:t>16</a:t>
            </a:r>
            <a:r>
              <a:rPr lang="zh-CN" altLang="en-US" sz="2000" b="1" dirty="0" smtClean="0">
                <a:latin typeface="微软雅黑" pitchFamily="34" charset="-122"/>
                <a:ea typeface="微软雅黑" pitchFamily="34" charset="-122"/>
              </a:rPr>
              <a:t>餐</a:t>
            </a:r>
            <a:r>
              <a:rPr lang="en-US" altLang="zh-CN"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午餐另计</a:t>
            </a:r>
            <a:r>
              <a:rPr lang="en-US" altLang="zh-CN" sz="2000" b="1" dirty="0" smtClean="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含接送免每日通勤之苦无安全</a:t>
            </a:r>
            <a:r>
              <a:rPr lang="zh-CN" altLang="en-US" sz="2000" b="1" dirty="0">
                <a:latin typeface="微软雅黑" pitchFamily="34" charset="-122"/>
                <a:ea typeface="微软雅黑" pitchFamily="34" charset="-122"/>
              </a:rPr>
              <a:t>顾</a:t>
            </a:r>
            <a:r>
              <a:rPr lang="zh-CN" altLang="en-US" sz="2000" b="1" dirty="0" smtClean="0">
                <a:latin typeface="微软雅黑" pitchFamily="34" charset="-122"/>
                <a:ea typeface="微软雅黑" pitchFamily="34" charset="-122"/>
              </a:rPr>
              <a:t>虑</a:t>
            </a:r>
            <a:endParaRPr lang="en-US" altLang="zh-CN" sz="2000" b="1" dirty="0" smtClean="0">
              <a:latin typeface="微软雅黑" pitchFamily="34" charset="-122"/>
              <a:ea typeface="微软雅黑" pitchFamily="34" charset="-122"/>
            </a:endParaRPr>
          </a:p>
          <a:p>
            <a:pPr marL="0" indent="0">
              <a:buFontTx/>
              <a:buNone/>
              <a:defRPr/>
            </a:pPr>
            <a:r>
              <a:rPr lang="en-US" sz="2000" b="1" dirty="0" smtClean="0">
                <a:latin typeface="微软雅黑" pitchFamily="34" charset="-122"/>
                <a:ea typeface="微软雅黑" pitchFamily="34" charset="-122"/>
              </a:rPr>
              <a:t>    4. </a:t>
            </a:r>
            <a:r>
              <a:rPr lang="zh-CN" altLang="en-US" sz="2000" b="1" dirty="0" smtClean="0">
                <a:latin typeface="微软雅黑" pitchFamily="34" charset="-122"/>
                <a:ea typeface="微软雅黑" pitchFamily="34" charset="-122"/>
              </a:rPr>
              <a:t>上课期间每周一至四晚上</a:t>
            </a:r>
            <a:r>
              <a:rPr lang="en-US" altLang="zh-CN" sz="2000" b="1" dirty="0" smtClean="0">
                <a:latin typeface="微软雅黑" pitchFamily="34" charset="-122"/>
                <a:ea typeface="微软雅黑" pitchFamily="34" charset="-122"/>
              </a:rPr>
              <a:t>7-9</a:t>
            </a:r>
            <a:r>
              <a:rPr lang="zh-CN" altLang="en-US" sz="2000" b="1" dirty="0" smtClean="0">
                <a:latin typeface="微软雅黑" pitchFamily="34" charset="-122"/>
                <a:ea typeface="微软雅黑" pitchFamily="34" charset="-122"/>
              </a:rPr>
              <a:t>时</a:t>
            </a:r>
            <a:r>
              <a:rPr lang="zh-CN" altLang="en-US" sz="2000" b="1" dirty="0">
                <a:latin typeface="微软雅黑" pitchFamily="34" charset="-122"/>
                <a:ea typeface="微软雅黑" pitchFamily="34" charset="-122"/>
              </a:rPr>
              <a:t>必须</a:t>
            </a:r>
            <a:r>
              <a:rPr lang="zh-CN" altLang="en-US" sz="2000" b="1" dirty="0" smtClean="0">
                <a:latin typeface="微软雅黑" pitchFamily="34" charset="-122"/>
                <a:ea typeface="微软雅黑" pitchFamily="34" charset="-122"/>
              </a:rPr>
              <a:t>在住宿处晚自习做作业。</a:t>
            </a:r>
            <a:endParaRPr lang="en-US" altLang="zh-CN" sz="2000" b="1" dirty="0" smtClean="0">
              <a:latin typeface="微软雅黑" pitchFamily="34" charset="-122"/>
              <a:ea typeface="微软雅黑" pitchFamily="34" charset="-122"/>
            </a:endParaRPr>
          </a:p>
          <a:p>
            <a:pPr marL="0" indent="0">
              <a:buFontTx/>
              <a:buNone/>
              <a:defRPr/>
            </a:pPr>
            <a:r>
              <a:rPr lang="en-US" altLang="zh-CN" sz="2000" b="1" dirty="0" smtClean="0">
                <a:latin typeface="微软雅黑" pitchFamily="34" charset="-122"/>
                <a:ea typeface="微软雅黑" pitchFamily="34" charset="-122"/>
              </a:rPr>
              <a:t>    5. </a:t>
            </a:r>
            <a:r>
              <a:rPr lang="zh-CN" altLang="en-US" sz="2000" b="1" dirty="0" smtClean="0">
                <a:latin typeface="微软雅黑" pitchFamily="34" charset="-122"/>
                <a:ea typeface="微软雅黑" pitchFamily="34" charset="-122"/>
              </a:rPr>
              <a:t>每周五有测试，不及格者，周五晚上须在家复习，不得外出</a:t>
            </a:r>
            <a:r>
              <a:rPr lang="en-US" altLang="zh-CN" sz="2000" b="1" dirty="0" smtClean="0">
                <a:latin typeface="微软雅黑" pitchFamily="34" charset="-122"/>
                <a:ea typeface="微软雅黑" pitchFamily="34" charset="-122"/>
              </a:rPr>
              <a:t>.</a:t>
            </a:r>
          </a:p>
          <a:p>
            <a:pPr marL="0" indent="0">
              <a:buFontTx/>
              <a:buNone/>
              <a:defRPr/>
            </a:pPr>
            <a:r>
              <a:rPr lang="en-US" altLang="zh-CN" sz="2000" b="1" dirty="0" smtClean="0">
                <a:latin typeface="微软雅黑" pitchFamily="34" charset="-122"/>
                <a:ea typeface="微软雅黑" pitchFamily="34" charset="-122"/>
              </a:rPr>
              <a:t>    6. </a:t>
            </a:r>
            <a:r>
              <a:rPr lang="zh-CN" altLang="en-US" sz="2000" b="1" dirty="0">
                <a:latin typeface="微软雅黑" pitchFamily="34" charset="-122"/>
                <a:ea typeface="微软雅黑" pitchFamily="34" charset="-122"/>
              </a:rPr>
              <a:t>管</a:t>
            </a:r>
            <a:r>
              <a:rPr lang="zh-CN" altLang="en-US" sz="2000" b="1" dirty="0" smtClean="0">
                <a:latin typeface="微软雅黑" pitchFamily="34" charset="-122"/>
                <a:ea typeface="微软雅黑" pitchFamily="34" charset="-122"/>
              </a:rPr>
              <a:t>理严格，</a:t>
            </a:r>
            <a:r>
              <a:rPr lang="zh-CN" altLang="en-US" sz="2000" b="1" dirty="0">
                <a:latin typeface="微软雅黑" pitchFamily="34" charset="-122"/>
                <a:ea typeface="微软雅黑" pitchFamily="34" charset="-122"/>
              </a:rPr>
              <a:t>未经</a:t>
            </a:r>
            <a:r>
              <a:rPr lang="zh-CN" altLang="en-US" sz="2000" b="1" dirty="0" smtClean="0">
                <a:latin typeface="微软雅黑" pitchFamily="34" charset="-122"/>
                <a:ea typeface="微软雅黑" pitchFamily="34" charset="-122"/>
              </a:rPr>
              <a:t>监护人申请不得外宿，也不得私自准许外人留宿</a:t>
            </a:r>
            <a:endParaRPr lang="en-US" altLang="zh-CN" sz="2000" b="1" dirty="0" smtClean="0">
              <a:latin typeface="微软雅黑" pitchFamily="34" charset="-122"/>
              <a:ea typeface="微软雅黑" pitchFamily="34" charset="-122"/>
            </a:endParaRPr>
          </a:p>
          <a:p>
            <a:pPr marL="0" indent="0">
              <a:buFontTx/>
              <a:buNone/>
              <a:defRPr/>
            </a:pPr>
            <a:r>
              <a:rPr lang="en-US" altLang="zh-CN" sz="2000" b="1" dirty="0" smtClean="0">
                <a:latin typeface="微软雅黑" pitchFamily="34" charset="-122"/>
                <a:ea typeface="微软雅黑" pitchFamily="34" charset="-122"/>
              </a:rPr>
              <a:t>    7. </a:t>
            </a:r>
            <a:r>
              <a:rPr lang="zh-CN" altLang="en-US" sz="2000" b="1" dirty="0" smtClean="0">
                <a:latin typeface="微软雅黑" pitchFamily="34" charset="-122"/>
                <a:ea typeface="微软雅黑" pitchFamily="34" charset="-122"/>
              </a:rPr>
              <a:t>住宿分单人房或双人房</a:t>
            </a:r>
            <a:r>
              <a:rPr lang="en-US" altLang="zh-CN" sz="2000" b="1" dirty="0" smtClean="0">
                <a:solidFill>
                  <a:srgbClr val="FF0000"/>
                </a:solidFill>
                <a:latin typeface="微软雅黑" pitchFamily="34" charset="-122"/>
                <a:ea typeface="微软雅黑" pitchFamily="34" charset="-122"/>
              </a:rPr>
              <a:t>(</a:t>
            </a:r>
            <a:r>
              <a:rPr lang="zh-CN" altLang="en-US" sz="2000" b="1" dirty="0" smtClean="0">
                <a:solidFill>
                  <a:srgbClr val="FF0000"/>
                </a:solidFill>
                <a:latin typeface="微软雅黑" pitchFamily="34" charset="-122"/>
                <a:ea typeface="微软雅黑" pitchFamily="34" charset="-122"/>
              </a:rPr>
              <a:t>费用不同</a:t>
            </a:r>
            <a:r>
              <a:rPr lang="en-US" altLang="zh-CN" sz="2000" b="1" dirty="0" smtClean="0">
                <a:solidFill>
                  <a:srgbClr val="FF0000"/>
                </a:solidFill>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a:t>
            </a:r>
            <a:r>
              <a:rPr lang="zh-CN" altLang="en-US" sz="2000" b="1" dirty="0">
                <a:latin typeface="微软雅黑" pitchFamily="34" charset="-122"/>
                <a:ea typeface="微软雅黑" pitchFamily="34" charset="-122"/>
              </a:rPr>
              <a:t>男</a:t>
            </a:r>
            <a:r>
              <a:rPr lang="zh-CN" altLang="en-US" sz="2000" b="1" dirty="0" smtClean="0">
                <a:latin typeface="微软雅黑" pitchFamily="34" charset="-122"/>
                <a:ea typeface="微软雅黑" pitchFamily="34" charset="-122"/>
              </a:rPr>
              <a:t>生不随意得进入女生寝室</a:t>
            </a:r>
            <a:endParaRPr lang="en-US" altLang="zh-CN" sz="2000" b="1" dirty="0" smtClean="0">
              <a:latin typeface="微软雅黑" pitchFamily="34" charset="-122"/>
              <a:ea typeface="微软雅黑" pitchFamily="34" charset="-122"/>
            </a:endParaRPr>
          </a:p>
          <a:p>
            <a:pPr marL="0" indent="0">
              <a:buFontTx/>
              <a:buNone/>
              <a:defRPr/>
            </a:pPr>
            <a:r>
              <a:rPr lang="en-US" altLang="zh-CN" sz="2000" b="1" dirty="0" smtClean="0">
                <a:latin typeface="微软雅黑" pitchFamily="34" charset="-122"/>
                <a:ea typeface="微软雅黑" pitchFamily="34" charset="-122"/>
              </a:rPr>
              <a:t>    8.</a:t>
            </a:r>
            <a:r>
              <a:rPr lang="zh-CN" altLang="en-US" sz="2000" b="1" dirty="0">
                <a:latin typeface="微软雅黑" pitchFamily="34" charset="-122"/>
                <a:ea typeface="微软雅黑" pitchFamily="34" charset="-122"/>
              </a:rPr>
              <a:t> </a:t>
            </a:r>
            <a:r>
              <a:rPr lang="zh-CN" altLang="en-US" sz="2000" b="1" dirty="0" smtClean="0">
                <a:latin typeface="微软雅黑" pitchFamily="34" charset="-122"/>
                <a:ea typeface="微软雅黑" pitchFamily="34" charset="-122"/>
              </a:rPr>
              <a:t>学费宿低廉</a:t>
            </a:r>
            <a:r>
              <a:rPr lang="en-US" altLang="zh-CN" sz="2000" b="1" dirty="0" smtClean="0">
                <a:latin typeface="微软雅黑" pitchFamily="34" charset="-122"/>
                <a:ea typeface="微软雅黑" pitchFamily="34" charset="-122"/>
              </a:rPr>
              <a:t>2022</a:t>
            </a:r>
            <a:r>
              <a:rPr lang="zh-CN" altLang="en-US" sz="2000" b="1" dirty="0" smtClean="0">
                <a:latin typeface="微软雅黑" pitchFamily="34" charset="-122"/>
                <a:ea typeface="微软雅黑" pitchFamily="34" charset="-122"/>
              </a:rPr>
              <a:t>年</a:t>
            </a:r>
            <a:r>
              <a:rPr lang="en-US" altLang="zh-CN" sz="2000" b="1" dirty="0" smtClean="0">
                <a:latin typeface="微软雅黑" pitchFamily="34" charset="-122"/>
                <a:ea typeface="微软雅黑" pitchFamily="34" charset="-122"/>
              </a:rPr>
              <a:t>1</a:t>
            </a:r>
            <a:r>
              <a:rPr lang="zh-CN" altLang="en-US" sz="2000" b="1" dirty="0" smtClean="0">
                <a:latin typeface="微软雅黑" pitchFamily="34" charset="-122"/>
                <a:ea typeface="微软雅黑" pitchFamily="34" charset="-122"/>
              </a:rPr>
              <a:t>月至</a:t>
            </a:r>
            <a:r>
              <a:rPr lang="en-US" altLang="zh-CN" sz="2000" b="1" dirty="0" smtClean="0">
                <a:latin typeface="微软雅黑" pitchFamily="34" charset="-122"/>
                <a:ea typeface="微软雅黑" pitchFamily="34" charset="-122"/>
              </a:rPr>
              <a:t>8</a:t>
            </a:r>
            <a:r>
              <a:rPr lang="zh-CN" altLang="en-US" sz="2000" b="1" dirty="0" smtClean="0">
                <a:latin typeface="微软雅黑" pitchFamily="34" charset="-122"/>
                <a:ea typeface="微软雅黑" pitchFamily="34" charset="-122"/>
              </a:rPr>
              <a:t>月为</a:t>
            </a:r>
            <a:r>
              <a:rPr lang="en-US" altLang="zh-CN" sz="2000" b="1" dirty="0" smtClean="0">
                <a:latin typeface="微软雅黑" pitchFamily="34" charset="-122"/>
                <a:ea typeface="微软雅黑" pitchFamily="34" charset="-122"/>
              </a:rPr>
              <a:t>$25,500,</a:t>
            </a:r>
            <a:r>
              <a:rPr lang="zh-CN" altLang="en-US" sz="2000" b="1" dirty="0" smtClean="0">
                <a:latin typeface="微软雅黑" pitchFamily="34" charset="-122"/>
                <a:ea typeface="微软雅黑" pitchFamily="34" charset="-122"/>
              </a:rPr>
              <a:t>信价比全美最高</a:t>
            </a:r>
            <a:endParaRPr lang="en-US" altLang="zh-CN" sz="2000" b="1" dirty="0" smtClean="0">
              <a:latin typeface="微软雅黑" pitchFamily="34" charset="-122"/>
              <a:ea typeface="微软雅黑" pitchFamily="34" charset="-122"/>
            </a:endParaRPr>
          </a:p>
          <a:p>
            <a:pPr marL="0" indent="0">
              <a:buFontTx/>
              <a:buNone/>
              <a:defRPr/>
            </a:pPr>
            <a:r>
              <a:rPr lang="en-US" altLang="zh-CN" sz="2000" b="1" dirty="0" smtClean="0">
                <a:latin typeface="微软雅黑" pitchFamily="34" charset="-122"/>
                <a:ea typeface="微软雅黑" pitchFamily="34" charset="-122"/>
              </a:rPr>
              <a:t>    9. </a:t>
            </a:r>
            <a:r>
              <a:rPr lang="zh-CN" altLang="en-US" sz="2000" b="1" dirty="0" smtClean="0">
                <a:latin typeface="微软雅黑" pitchFamily="34" charset="-122"/>
                <a:ea typeface="微软雅黑" pitchFamily="34" charset="-122"/>
              </a:rPr>
              <a:t>地处加州</a:t>
            </a:r>
            <a:r>
              <a:rPr lang="zh-CN" altLang="en-US" sz="2000" b="1" dirty="0">
                <a:latin typeface="微软雅黑" pitchFamily="34" charset="-122"/>
                <a:ea typeface="微软雅黑" pitchFamily="34" charset="-122"/>
              </a:rPr>
              <a:t>亚凯迪亚</a:t>
            </a:r>
            <a:r>
              <a:rPr lang="zh-CN" altLang="en-US" sz="2000" b="1" dirty="0" smtClean="0">
                <a:latin typeface="微软雅黑" pitchFamily="34" charset="-122"/>
                <a:ea typeface="微软雅黑" pitchFamily="34" charset="-122"/>
              </a:rPr>
              <a:t>最</a:t>
            </a:r>
            <a:r>
              <a:rPr lang="zh-CN" altLang="en-US" sz="2000" b="1" dirty="0">
                <a:latin typeface="微软雅黑" pitchFamily="34" charset="-122"/>
                <a:ea typeface="微软雅黑" pitchFamily="34" charset="-122"/>
              </a:rPr>
              <a:t>高级</a:t>
            </a:r>
            <a:r>
              <a:rPr lang="zh-CN" altLang="en-US" sz="2000" b="1" dirty="0" smtClean="0">
                <a:latin typeface="微软雅黑" pitchFamily="34" charset="-122"/>
                <a:ea typeface="微软雅黑" pitchFamily="34" charset="-122"/>
              </a:rPr>
              <a:t>地区，气候终年如春，交通便捷。</a:t>
            </a:r>
            <a:endParaRPr lang="en-US" altLang="zh-CN" sz="2000" b="1" dirty="0" smtClean="0">
              <a:latin typeface="微软雅黑" pitchFamily="34" charset="-122"/>
              <a:ea typeface="微软雅黑" pitchFamily="34" charset="-122"/>
            </a:endParaRPr>
          </a:p>
          <a:p>
            <a:pPr marL="0" indent="0">
              <a:buFontTx/>
              <a:buNone/>
              <a:defRPr/>
            </a:pPr>
            <a:r>
              <a:rPr lang="en-US" altLang="zh-CN" sz="2000" b="1" dirty="0">
                <a:latin typeface="微软雅黑" pitchFamily="34" charset="-122"/>
                <a:ea typeface="微软雅黑" pitchFamily="34" charset="-122"/>
              </a:rPr>
              <a:t> </a:t>
            </a:r>
            <a:r>
              <a:rPr lang="en-US" altLang="zh-CN" sz="2000" b="1" dirty="0" smtClean="0">
                <a:latin typeface="微软雅黑" pitchFamily="34" charset="-122"/>
                <a:ea typeface="微软雅黑" pitchFamily="34" charset="-122"/>
              </a:rPr>
              <a:t> 10. </a:t>
            </a:r>
            <a:r>
              <a:rPr lang="zh-CN" altLang="en-US" sz="2000" b="1" dirty="0" smtClean="0">
                <a:latin typeface="微软雅黑" pitchFamily="34" charset="-122"/>
                <a:ea typeface="微软雅黑" pitchFamily="34" charset="-122"/>
              </a:rPr>
              <a:t>九</a:t>
            </a:r>
            <a:r>
              <a:rPr lang="en-US" altLang="zh-CN" sz="2000" b="1" dirty="0">
                <a:latin typeface="微软雅黑" pitchFamily="34" charset="-122"/>
                <a:ea typeface="微软雅黑" pitchFamily="34" charset="-122"/>
              </a:rPr>
              <a:t>,</a:t>
            </a:r>
            <a:r>
              <a:rPr lang="zh-CN" altLang="en-US" sz="2000" b="1" dirty="0" smtClean="0">
                <a:latin typeface="微软雅黑" pitchFamily="34" charset="-122"/>
                <a:ea typeface="微软雅黑" pitchFamily="34" charset="-122"/>
              </a:rPr>
              <a:t>十年级经校务代表签字免托福成绩，</a:t>
            </a:r>
            <a:r>
              <a:rPr lang="zh-CN" altLang="en-US" sz="2000" b="1" dirty="0">
                <a:latin typeface="微软雅黑" pitchFamily="34" charset="-122"/>
                <a:ea typeface="微软雅黑" pitchFamily="34" charset="-122"/>
              </a:rPr>
              <a:t>十</a:t>
            </a:r>
            <a:r>
              <a:rPr lang="zh-CN" altLang="en-US" sz="2000" b="1" dirty="0" smtClean="0">
                <a:latin typeface="微软雅黑" pitchFamily="34" charset="-122"/>
                <a:ea typeface="微软雅黑" pitchFamily="34" charset="-122"/>
              </a:rPr>
              <a:t>一年级最低需</a:t>
            </a:r>
            <a:r>
              <a:rPr lang="en-US" altLang="zh-CN" sz="2000" b="1" dirty="0" smtClean="0">
                <a:latin typeface="微软雅黑" pitchFamily="34" charset="-122"/>
                <a:ea typeface="微软雅黑" pitchFamily="34" charset="-122"/>
              </a:rPr>
              <a:t>IBT45</a:t>
            </a:r>
            <a:r>
              <a:rPr lang="zh-CN" altLang="en-US" sz="2000" b="1" dirty="0" smtClean="0">
                <a:latin typeface="微软雅黑" pitchFamily="34" charset="-122"/>
                <a:ea typeface="微软雅黑" pitchFamily="34" charset="-122"/>
              </a:rPr>
              <a:t>分</a:t>
            </a:r>
            <a:endParaRPr lang="en-US" altLang="zh-CN" sz="2000" b="1" dirty="0" smtClean="0">
              <a:latin typeface="微软雅黑" pitchFamily="34" charset="-122"/>
              <a:ea typeface="微软雅黑" pitchFamily="34" charset="-122"/>
            </a:endParaRPr>
          </a:p>
          <a:p>
            <a:pPr>
              <a:defRPr/>
            </a:pPr>
            <a:endParaRPr lang="en-US" altLang="zh-CN" sz="2000" b="1" dirty="0" smtClean="0">
              <a:solidFill>
                <a:srgbClr val="0202BE"/>
              </a:solidFill>
              <a:latin typeface="微软雅黑" pitchFamily="34" charset="-122"/>
              <a:ea typeface="微软雅黑" pitchFamily="34" charset="-122"/>
            </a:endParaRPr>
          </a:p>
          <a:p>
            <a:pPr>
              <a:defRPr/>
            </a:pPr>
            <a:endParaRPr lang="en-US" sz="2000" b="1" dirty="0">
              <a:solidFill>
                <a:srgbClr val="0202BE"/>
              </a:solidFill>
            </a:endParaRPr>
          </a:p>
        </p:txBody>
      </p:sp>
      <p:sp>
        <p:nvSpPr>
          <p:cNvPr id="21509" name="Content Placeholder 4"/>
          <p:cNvSpPr>
            <a:spLocks noGrp="1"/>
          </p:cNvSpPr>
          <p:nvPr>
            <p:ph sz="quarter" idx="3"/>
          </p:nvPr>
        </p:nvSpPr>
        <p:spPr>
          <a:xfrm>
            <a:off x="9540875" y="7029450"/>
            <a:ext cx="360363" cy="936625"/>
          </a:xfrm>
        </p:spPr>
        <p:txBody>
          <a:bodyPr/>
          <a:lstStyle/>
          <a:p>
            <a:pPr marL="0" indent="0">
              <a:buFontTx/>
              <a:buNone/>
            </a:pPr>
            <a:endParaRPr lang="en-US"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91264" cy="1080120"/>
          </a:xfrm>
          <a:solidFill>
            <a:srgbClr val="FFCCFF"/>
          </a:solidFill>
        </p:spPr>
        <p:txBody>
          <a:bodyPr/>
          <a:lstStyle/>
          <a:p>
            <a:r>
              <a:rPr lang="en-US" altLang="zh-CN" sz="6000" b="1" dirty="0" smtClean="0">
                <a:latin typeface="Arial Narrow" pitchFamily="34" charset="0"/>
                <a:ea typeface="Microsoft YaHei UI" pitchFamily="34" charset="-122"/>
              </a:rPr>
              <a:t/>
            </a:r>
            <a:br>
              <a:rPr lang="en-US" altLang="zh-CN" sz="6000" b="1" dirty="0" smtClean="0">
                <a:latin typeface="Arial Narrow" pitchFamily="34" charset="0"/>
                <a:ea typeface="Microsoft YaHei UI" pitchFamily="34" charset="-122"/>
              </a:rPr>
            </a:br>
            <a:r>
              <a:rPr lang="en-US" altLang="zh-CN" sz="4800" b="1" dirty="0" smtClean="0">
                <a:latin typeface="Arial Narrow" pitchFamily="34" charset="0"/>
                <a:ea typeface="Microsoft YaHei UI" pitchFamily="34" charset="-122"/>
              </a:rPr>
              <a:t>US-CHINA TRADE ASSOCIATION</a:t>
            </a:r>
            <a:r>
              <a:rPr lang="en-US" altLang="zh-CN" b="1" dirty="0">
                <a:latin typeface="Arial Narrow" pitchFamily="34" charset="0"/>
                <a:ea typeface="Microsoft YaHei UI" pitchFamily="34" charset="-122"/>
              </a:rPr>
              <a:t/>
            </a:r>
            <a:br>
              <a:rPr lang="en-US" altLang="zh-CN" b="1" dirty="0">
                <a:latin typeface="Arial Narrow" pitchFamily="34" charset="0"/>
                <a:ea typeface="Microsoft YaHei UI" pitchFamily="34" charset="-122"/>
              </a:rPr>
            </a:br>
            <a:endParaRPr lang="en-US" dirty="0"/>
          </a:p>
        </p:txBody>
      </p:sp>
      <p:sp>
        <p:nvSpPr>
          <p:cNvPr id="3" name="Content Placeholder 2"/>
          <p:cNvSpPr>
            <a:spLocks noGrp="1"/>
          </p:cNvSpPr>
          <p:nvPr>
            <p:ph sz="half" idx="1"/>
          </p:nvPr>
        </p:nvSpPr>
        <p:spPr>
          <a:xfrm>
            <a:off x="539552" y="1628800"/>
            <a:ext cx="3956248" cy="4497363"/>
          </a:xfrm>
          <a:solidFill>
            <a:srgbClr val="FFFFCC"/>
          </a:solidFill>
          <a:ln>
            <a:solidFill>
              <a:srgbClr val="FFFF00"/>
            </a:solidFill>
          </a:ln>
        </p:spPr>
        <p:txBody>
          <a:bodyPr/>
          <a:lstStyle/>
          <a:p>
            <a:r>
              <a:rPr lang="zh-CN" altLang="en-US" b="1" dirty="0" smtClean="0">
                <a:latin typeface="Microsoft YaHei UI" pitchFamily="34" charset="-122"/>
                <a:ea typeface="Microsoft YaHei UI" pitchFamily="34" charset="-122"/>
              </a:rPr>
              <a:t>美 </a:t>
            </a:r>
            <a:r>
              <a:rPr lang="zh-CN" altLang="en-US" b="1" dirty="0" smtClean="0">
                <a:latin typeface="Microsoft YaHei UI" pitchFamily="34" charset="-122"/>
                <a:ea typeface="Microsoft YaHei UI" pitchFamily="34" charset="-122"/>
              </a:rPr>
              <a:t>中 贸 易 协 会</a:t>
            </a:r>
            <a:endParaRPr lang="en-US" altLang="zh-CN" b="1" dirty="0" smtClean="0">
              <a:latin typeface="Microsoft YaHei UI" pitchFamily="34" charset="-122"/>
              <a:ea typeface="Microsoft YaHei UI" pitchFamily="34" charset="-122"/>
            </a:endParaRPr>
          </a:p>
          <a:p>
            <a:r>
              <a:rPr lang="en-US" altLang="zh-CN" sz="2400" b="1" dirty="0" smtClean="0">
                <a:latin typeface="Arial Narrow" pitchFamily="34" charset="0"/>
                <a:ea typeface="Microsoft YaHei UI" pitchFamily="34" charset="-122"/>
              </a:rPr>
              <a:t>1419 Holly Ave. </a:t>
            </a:r>
            <a:r>
              <a:rPr lang="en-US" sz="2400" b="1" dirty="0" smtClean="0">
                <a:latin typeface="Arial Narrow" pitchFamily="34" charset="0"/>
                <a:ea typeface="Microsoft YaHei UI" pitchFamily="34" charset="-122"/>
              </a:rPr>
              <a:t>Arcadia, </a:t>
            </a:r>
          </a:p>
          <a:p>
            <a:r>
              <a:rPr lang="en-US" sz="2400" b="1" dirty="0" smtClean="0">
                <a:latin typeface="Arial Narrow" pitchFamily="34" charset="0"/>
                <a:ea typeface="Microsoft YaHei UI" pitchFamily="34" charset="-122"/>
              </a:rPr>
              <a:t>California  91007 USA</a:t>
            </a:r>
          </a:p>
          <a:p>
            <a:r>
              <a:rPr lang="zh-CN" altLang="en-US" sz="2800" b="1" dirty="0" smtClean="0">
                <a:latin typeface="Microsoft YaHei UI" pitchFamily="34" charset="-122"/>
                <a:ea typeface="Microsoft YaHei UI" pitchFamily="34" charset="-122"/>
              </a:rPr>
              <a:t>微信：</a:t>
            </a:r>
            <a:r>
              <a:rPr lang="en-US" altLang="zh-CN" sz="2800" b="1" dirty="0" smtClean="0">
                <a:latin typeface="Microsoft YaHei UI" pitchFamily="34" charset="-122"/>
                <a:ea typeface="Microsoft YaHei UI" pitchFamily="34" charset="-122"/>
              </a:rPr>
              <a:t>usa7seas</a:t>
            </a:r>
          </a:p>
          <a:p>
            <a:r>
              <a:rPr lang="zh-CN" altLang="en-US" sz="2400" b="1" dirty="0">
                <a:latin typeface="Microsoft YaHei UI" pitchFamily="34" charset="-122"/>
                <a:ea typeface="Microsoft YaHei UI" pitchFamily="34" charset="-122"/>
              </a:rPr>
              <a:t>电</a:t>
            </a:r>
            <a:r>
              <a:rPr lang="zh-CN" altLang="en-US" sz="2400" b="1" dirty="0" smtClean="0">
                <a:latin typeface="Microsoft YaHei UI" pitchFamily="34" charset="-122"/>
                <a:ea typeface="Microsoft YaHei UI" pitchFamily="34" charset="-122"/>
              </a:rPr>
              <a:t>话</a:t>
            </a:r>
            <a:r>
              <a:rPr lang="zh-CN" altLang="en-US" sz="2800" b="1" dirty="0" smtClean="0">
                <a:latin typeface="Microsoft YaHei UI" pitchFamily="34" charset="-122"/>
                <a:ea typeface="Microsoft YaHei UI" pitchFamily="34" charset="-122"/>
              </a:rPr>
              <a:t>：</a:t>
            </a:r>
            <a:r>
              <a:rPr lang="en-US" altLang="zh-CN" sz="2800" b="1" dirty="0" smtClean="0">
                <a:latin typeface="Arial Narrow" pitchFamily="34" charset="0"/>
                <a:ea typeface="Microsoft YaHei UI" pitchFamily="34" charset="-122"/>
              </a:rPr>
              <a:t>1-626 -</a:t>
            </a:r>
            <a:r>
              <a:rPr lang="en-US" altLang="zh-CN" sz="2800" b="1" dirty="0" smtClean="0">
                <a:latin typeface="Arial Narrow" pitchFamily="34" charset="0"/>
                <a:ea typeface="Microsoft YaHei UI" pitchFamily="34" charset="-122"/>
              </a:rPr>
              <a:t>353- 0921</a:t>
            </a:r>
            <a:endParaRPr lang="en-US" altLang="zh-CN" sz="2800" b="1" dirty="0" smtClean="0">
              <a:latin typeface="Arial Narrow" pitchFamily="34" charset="0"/>
              <a:ea typeface="Microsoft YaHei UI" pitchFamily="34" charset="-122"/>
            </a:endParaRPr>
          </a:p>
          <a:p>
            <a:r>
              <a:rPr lang="zh-CN" altLang="en-US" sz="2400" b="1" dirty="0" smtClean="0">
                <a:latin typeface="Arial Narrow" pitchFamily="34" charset="0"/>
                <a:ea typeface="Microsoft YaHei UI" pitchFamily="34" charset="-122"/>
              </a:rPr>
              <a:t>电话</a:t>
            </a:r>
            <a:r>
              <a:rPr lang="zh-CN" altLang="en-US" sz="2400" b="1" dirty="0" smtClean="0">
                <a:latin typeface="Arial Narrow" pitchFamily="34" charset="0"/>
                <a:ea typeface="Microsoft YaHei UI" pitchFamily="34" charset="-122"/>
              </a:rPr>
              <a:t>： </a:t>
            </a:r>
            <a:r>
              <a:rPr lang="en-US" altLang="zh-CN" sz="2800" b="1" dirty="0" smtClean="0">
                <a:latin typeface="Arial Narrow" pitchFamily="34" charset="0"/>
                <a:ea typeface="Microsoft YaHei UI" pitchFamily="34" charset="-122"/>
              </a:rPr>
              <a:t>1-626 </a:t>
            </a:r>
            <a:r>
              <a:rPr lang="en-US" altLang="zh-CN" sz="2800" b="1" dirty="0" smtClean="0">
                <a:latin typeface="Arial Narrow" pitchFamily="34" charset="0"/>
                <a:ea typeface="Microsoft YaHei UI" pitchFamily="34" charset="-122"/>
              </a:rPr>
              <a:t>- 447-7111</a:t>
            </a:r>
          </a:p>
          <a:p>
            <a:r>
              <a:rPr lang="zh-CN" altLang="en-US" sz="2400" b="1" dirty="0" smtClean="0">
                <a:latin typeface="Arial Narrow" pitchFamily="34" charset="0"/>
                <a:ea typeface="Microsoft YaHei UI" pitchFamily="34" charset="-122"/>
              </a:rPr>
              <a:t>邮</a:t>
            </a:r>
            <a:r>
              <a:rPr lang="zh-CN" altLang="en-US" sz="2400" b="1" dirty="0" smtClean="0">
                <a:latin typeface="Arial Narrow" pitchFamily="34" charset="0"/>
                <a:ea typeface="Microsoft YaHei UI" pitchFamily="34" charset="-122"/>
              </a:rPr>
              <a:t>箱  </a:t>
            </a:r>
            <a:r>
              <a:rPr lang="en-US" altLang="zh-CN" sz="2400" b="1" dirty="0" smtClean="0">
                <a:latin typeface="Arial Narrow" pitchFamily="34" charset="0"/>
                <a:ea typeface="Microsoft YaHei UI" pitchFamily="34" charset="-122"/>
              </a:rPr>
              <a:t>:</a:t>
            </a:r>
            <a:r>
              <a:rPr lang="zh-CN" altLang="en-US" sz="2400" b="1" dirty="0" smtClean="0">
                <a:latin typeface="Arial Narrow" pitchFamily="34" charset="0"/>
                <a:ea typeface="Microsoft YaHei UI" pitchFamily="34" charset="-122"/>
              </a:rPr>
              <a:t> </a:t>
            </a:r>
            <a:r>
              <a:rPr lang="en-US" altLang="zh-CN" sz="2800" b="1" dirty="0" smtClean="0">
                <a:solidFill>
                  <a:srgbClr val="0000FF"/>
                </a:solidFill>
                <a:latin typeface="Arial Narrow" pitchFamily="34" charset="0"/>
                <a:ea typeface="Microsoft YaHei UI" pitchFamily="34" charset="-122"/>
                <a:hlinkClick r:id="rId2"/>
              </a:rPr>
              <a:t>usa7seas@163.com</a:t>
            </a:r>
            <a:endParaRPr lang="en-US" altLang="zh-CN" sz="2800" b="1" dirty="0" smtClean="0">
              <a:solidFill>
                <a:srgbClr val="0000FF"/>
              </a:solidFill>
              <a:latin typeface="Arial Narrow" pitchFamily="34" charset="0"/>
              <a:ea typeface="Microsoft YaHei UI" pitchFamily="34" charset="-122"/>
            </a:endParaRPr>
          </a:p>
          <a:p>
            <a:r>
              <a:rPr lang="en-US" altLang="zh-CN" sz="2800" b="1" dirty="0" smtClean="0">
                <a:solidFill>
                  <a:srgbClr val="0000FF"/>
                </a:solidFill>
                <a:latin typeface="Arial Narrow" pitchFamily="34" charset="0"/>
                <a:ea typeface="Microsoft YaHei UI" pitchFamily="34" charset="-122"/>
              </a:rPr>
              <a:t>usa7seas@gmail.com</a:t>
            </a:r>
            <a:endParaRPr lang="en-US" sz="2800" b="1" dirty="0">
              <a:solidFill>
                <a:srgbClr val="0000FF"/>
              </a:solidFill>
              <a:latin typeface="Arial Narrow" pitchFamily="34" charset="0"/>
              <a:ea typeface="Microsoft YaHei UI" pitchFamily="34" charset="-122"/>
            </a:endParaRPr>
          </a:p>
        </p:txBody>
      </p:sp>
      <p:sp>
        <p:nvSpPr>
          <p:cNvPr id="4" name="Content Placeholder 3"/>
          <p:cNvSpPr>
            <a:spLocks noGrp="1"/>
          </p:cNvSpPr>
          <p:nvPr>
            <p:ph sz="quarter" idx="2"/>
          </p:nvPr>
        </p:nvSpPr>
        <p:spPr>
          <a:xfrm>
            <a:off x="4648200" y="1628800"/>
            <a:ext cx="4028256" cy="2664296"/>
          </a:xfrm>
          <a:ln/>
        </p:spPr>
        <p:style>
          <a:lnRef idx="1">
            <a:schemeClr val="accent1"/>
          </a:lnRef>
          <a:fillRef idx="2">
            <a:schemeClr val="accent1"/>
          </a:fillRef>
          <a:effectRef idx="1">
            <a:schemeClr val="accent1"/>
          </a:effectRef>
          <a:fontRef idx="minor">
            <a:schemeClr val="dk1"/>
          </a:fontRef>
        </p:style>
        <p:txBody>
          <a:bodyPr/>
          <a:lstStyle/>
          <a:p>
            <a:pPr marL="0" indent="0">
              <a:buNone/>
            </a:pPr>
            <a:r>
              <a:rPr lang="zh-CN" altLang="en-US" sz="2800" b="1" dirty="0" smtClean="0">
                <a:solidFill>
                  <a:srgbClr val="0000FF"/>
                </a:solidFill>
                <a:latin typeface="Microsoft YaHei UI" pitchFamily="34" charset="-122"/>
                <a:ea typeface="Microsoft YaHei UI" pitchFamily="34" charset="-122"/>
              </a:rPr>
              <a:t>从</a:t>
            </a:r>
            <a:r>
              <a:rPr lang="zh-CN" altLang="en-US" sz="2800" b="1" dirty="0">
                <a:solidFill>
                  <a:srgbClr val="0000FF"/>
                </a:solidFill>
                <a:latin typeface="Microsoft YaHei UI" pitchFamily="34" charset="-122"/>
                <a:ea typeface="Microsoft YaHei UI" pitchFamily="34" charset="-122"/>
              </a:rPr>
              <a:t>现</a:t>
            </a:r>
            <a:r>
              <a:rPr lang="zh-CN" altLang="en-US" sz="2800" b="1" dirty="0" smtClean="0">
                <a:solidFill>
                  <a:srgbClr val="0000FF"/>
                </a:solidFill>
                <a:latin typeface="Microsoft YaHei UI" pitchFamily="34" charset="-122"/>
                <a:ea typeface="Microsoft YaHei UI" pitchFamily="34" charset="-122"/>
              </a:rPr>
              <a:t>在到</a:t>
            </a:r>
            <a:r>
              <a:rPr lang="en-US" altLang="zh-CN" sz="2800" b="1" dirty="0" smtClean="0">
                <a:solidFill>
                  <a:srgbClr val="0000FF"/>
                </a:solidFill>
                <a:latin typeface="Microsoft YaHei UI" pitchFamily="34" charset="-122"/>
                <a:ea typeface="Microsoft YaHei UI" pitchFamily="34" charset="-122"/>
              </a:rPr>
              <a:t>2022</a:t>
            </a:r>
            <a:r>
              <a:rPr lang="zh-CN" altLang="en-US" sz="2800" b="1" dirty="0" smtClean="0">
                <a:solidFill>
                  <a:srgbClr val="0000FF"/>
                </a:solidFill>
                <a:latin typeface="Microsoft YaHei UI" pitchFamily="34" charset="-122"/>
                <a:ea typeface="Microsoft YaHei UI" pitchFamily="34" charset="-122"/>
              </a:rPr>
              <a:t>年</a:t>
            </a:r>
            <a:r>
              <a:rPr lang="en-US" altLang="zh-CN" sz="2800" b="1" dirty="0" smtClean="0">
                <a:solidFill>
                  <a:srgbClr val="0000FF"/>
                </a:solidFill>
                <a:latin typeface="Microsoft YaHei UI" pitchFamily="34" charset="-122"/>
                <a:ea typeface="Microsoft YaHei UI" pitchFamily="34" charset="-122"/>
              </a:rPr>
              <a:t>9</a:t>
            </a:r>
            <a:r>
              <a:rPr lang="zh-CN" altLang="en-US" sz="2800" b="1" dirty="0" smtClean="0">
                <a:solidFill>
                  <a:srgbClr val="0000FF"/>
                </a:solidFill>
                <a:latin typeface="Microsoft YaHei UI" pitchFamily="34" charset="-122"/>
                <a:ea typeface="Microsoft YaHei UI" pitchFamily="34" charset="-122"/>
              </a:rPr>
              <a:t>月开学只剩下</a:t>
            </a:r>
            <a:r>
              <a:rPr lang="zh-CN" altLang="en-US" sz="2800" b="1" dirty="0">
                <a:solidFill>
                  <a:srgbClr val="0000FF"/>
                </a:solidFill>
                <a:latin typeface="Microsoft YaHei UI" pitchFamily="34" charset="-122"/>
                <a:ea typeface="Microsoft YaHei UI" pitchFamily="34" charset="-122"/>
              </a:rPr>
              <a:t>不</a:t>
            </a:r>
            <a:r>
              <a:rPr lang="zh-CN" altLang="en-US" sz="2800" b="1" dirty="0" smtClean="0">
                <a:solidFill>
                  <a:srgbClr val="0000FF"/>
                </a:solidFill>
                <a:latin typeface="Microsoft YaHei UI" pitchFamily="34" charset="-122"/>
                <a:ea typeface="Microsoft YaHei UI" pitchFamily="34" charset="-122"/>
              </a:rPr>
              <a:t>到</a:t>
            </a:r>
            <a:r>
              <a:rPr lang="en-US" altLang="zh-CN" sz="2800" b="1" dirty="0">
                <a:solidFill>
                  <a:srgbClr val="0000FF"/>
                </a:solidFill>
                <a:latin typeface="Microsoft YaHei UI" pitchFamily="34" charset="-122"/>
                <a:ea typeface="Microsoft YaHei UI" pitchFamily="34" charset="-122"/>
              </a:rPr>
              <a:t>6</a:t>
            </a:r>
            <a:r>
              <a:rPr lang="zh-CN" altLang="en-US" sz="2800" b="1" dirty="0" smtClean="0">
                <a:solidFill>
                  <a:srgbClr val="0000FF"/>
                </a:solidFill>
                <a:latin typeface="Microsoft YaHei UI" pitchFamily="34" charset="-122"/>
                <a:ea typeface="Microsoft YaHei UI" pitchFamily="34" charset="-122"/>
              </a:rPr>
              <a:t>个月。有兴趣来美读高中或全美第一的美国空间概念设计预科学院的要抓紧时间报名与申请美签</a:t>
            </a:r>
            <a:r>
              <a:rPr lang="zh-CN" altLang="en-US" sz="2800" dirty="0" smtClean="0"/>
              <a:t>。</a:t>
            </a:r>
            <a:endParaRPr lang="en-US" sz="2800" dirty="0"/>
          </a:p>
        </p:txBody>
      </p:sp>
      <p:graphicFrame>
        <p:nvGraphicFramePr>
          <p:cNvPr id="6" name="Content Placeholder 5"/>
          <p:cNvGraphicFramePr>
            <a:graphicFrameLocks noGrp="1"/>
          </p:cNvGraphicFramePr>
          <p:nvPr>
            <p:ph sz="quarter" idx="3"/>
            <p:extLst>
              <p:ext uri="{D42A27DB-BD31-4B8C-83A1-F6EECF244321}">
                <p14:modId xmlns:p14="http://schemas.microsoft.com/office/powerpoint/2010/main" val="1319239635"/>
              </p:ext>
            </p:extLst>
          </p:nvPr>
        </p:nvGraphicFramePr>
        <p:xfrm>
          <a:off x="4572000" y="4365104"/>
          <a:ext cx="4114800" cy="1645920"/>
        </p:xfrm>
        <a:graphic>
          <a:graphicData uri="http://schemas.openxmlformats.org/drawingml/2006/table">
            <a:tbl>
              <a:tblPr firstRow="1" bandRow="1">
                <a:tableStyleId>{5C22544A-7EE6-4342-B048-85BDC9FD1C3A}</a:tableStyleId>
              </a:tblPr>
              <a:tblGrid>
                <a:gridCol w="4114800"/>
              </a:tblGrid>
              <a:tr h="1501904">
                <a:tc>
                  <a:txBody>
                    <a:bodyPr/>
                    <a:lstStyle/>
                    <a:p>
                      <a:r>
                        <a:rPr lang="zh-CN" altLang="en-US" sz="4800" dirty="0" smtClean="0"/>
                        <a:t>     </a:t>
                      </a:r>
                      <a:r>
                        <a:rPr lang="zh-CN" altLang="en-US" sz="4800" dirty="0" smtClean="0">
                          <a:solidFill>
                            <a:srgbClr val="FF0000"/>
                          </a:solidFill>
                          <a:latin typeface="Microsoft YaHei UI" pitchFamily="34" charset="-122"/>
                          <a:ea typeface="Microsoft YaHei UI" pitchFamily="34" charset="-122"/>
                        </a:rPr>
                        <a:t>欢迎咨询  </a:t>
                      </a:r>
                      <a:endParaRPr lang="en-US" altLang="zh-CN" sz="4800" dirty="0" smtClean="0">
                        <a:solidFill>
                          <a:srgbClr val="FF0000"/>
                        </a:solidFill>
                        <a:latin typeface="Microsoft YaHei UI" pitchFamily="34" charset="-122"/>
                        <a:ea typeface="Microsoft YaHei UI" pitchFamily="34" charset="-122"/>
                      </a:endParaRPr>
                    </a:p>
                    <a:p>
                      <a:r>
                        <a:rPr lang="en-US" altLang="zh-CN" sz="4800" dirty="0" smtClean="0">
                          <a:solidFill>
                            <a:srgbClr val="FF0000"/>
                          </a:solidFill>
                          <a:latin typeface="Microsoft YaHei UI" pitchFamily="34" charset="-122"/>
                          <a:ea typeface="Microsoft YaHei UI" pitchFamily="34" charset="-122"/>
                        </a:rPr>
                        <a:t>      </a:t>
                      </a:r>
                      <a:r>
                        <a:rPr lang="zh-CN" altLang="en-US" sz="5400" dirty="0" smtClean="0">
                          <a:solidFill>
                            <a:srgbClr val="FF0000"/>
                          </a:solidFill>
                          <a:latin typeface="Microsoft YaHei UI" pitchFamily="34" charset="-122"/>
                          <a:ea typeface="Microsoft YaHei UI" pitchFamily="34" charset="-122"/>
                        </a:rPr>
                        <a:t>谢谢！</a:t>
                      </a:r>
                      <a:endParaRPr lang="en-US" sz="5400" dirty="0">
                        <a:solidFill>
                          <a:srgbClr val="FF0000"/>
                        </a:solidFill>
                        <a:latin typeface="Microsoft YaHei UI" pitchFamily="34" charset="-122"/>
                        <a:ea typeface="Microsoft YaHei UI" pitchFamily="34" charset="-122"/>
                      </a:endParaRPr>
                    </a:p>
                  </a:txBody>
                  <a:tcPr/>
                </a:tc>
              </a:tr>
            </a:tbl>
          </a:graphicData>
        </a:graphic>
      </p:graphicFrame>
    </p:spTree>
    <p:extLst>
      <p:ext uri="{BB962C8B-B14F-4D97-AF65-F5344CB8AC3E}">
        <p14:creationId xmlns:p14="http://schemas.microsoft.com/office/powerpoint/2010/main" val="3607624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3600" b="1" dirty="0" smtClean="0">
                <a:solidFill>
                  <a:srgbClr val="FF0066"/>
                </a:solidFill>
                <a:latin typeface="微软雅黑" pitchFamily="34" charset="-122"/>
                <a:ea typeface="微软雅黑" pitchFamily="34" charset="-122"/>
              </a:rPr>
              <a:t>加</a:t>
            </a:r>
            <a:r>
              <a:rPr lang="zh-CN" altLang="en-US" sz="3600" b="1" dirty="0">
                <a:solidFill>
                  <a:srgbClr val="FF0066"/>
                </a:solidFill>
                <a:latin typeface="微软雅黑" pitchFamily="34" charset="-122"/>
                <a:ea typeface="微软雅黑" pitchFamily="34" charset="-122"/>
              </a:rPr>
              <a:t>州亚凯迪亚浩翰高</a:t>
            </a:r>
            <a:r>
              <a:rPr lang="zh-CN" altLang="en-US" sz="3600" b="1" dirty="0" smtClean="0">
                <a:solidFill>
                  <a:srgbClr val="FF0066"/>
                </a:solidFill>
                <a:latin typeface="微软雅黑" pitchFamily="34" charset="-122"/>
                <a:ea typeface="微软雅黑" pitchFamily="34" charset="-122"/>
              </a:rPr>
              <a:t>中与</a:t>
            </a:r>
            <a:r>
              <a:rPr lang="en-US" altLang="zh-CN" sz="3600" b="1" dirty="0" smtClean="0">
                <a:solidFill>
                  <a:srgbClr val="FF0066"/>
                </a:solidFill>
                <a:latin typeface="微软雅黑" pitchFamily="34" charset="-122"/>
                <a:ea typeface="微软雅黑" pitchFamily="34" charset="-122"/>
              </a:rPr>
              <a:t/>
            </a:r>
            <a:br>
              <a:rPr lang="en-US" altLang="zh-CN" sz="3600" b="1" dirty="0" smtClean="0">
                <a:solidFill>
                  <a:srgbClr val="FF0066"/>
                </a:solidFill>
                <a:latin typeface="微软雅黑" pitchFamily="34" charset="-122"/>
                <a:ea typeface="微软雅黑" pitchFamily="34" charset="-122"/>
              </a:rPr>
            </a:br>
            <a:r>
              <a:rPr lang="zh-CN" altLang="en-US" sz="3600" b="1" dirty="0" smtClean="0">
                <a:solidFill>
                  <a:srgbClr val="3366FF"/>
                </a:solidFill>
                <a:latin typeface="微软雅黑" pitchFamily="34" charset="-122"/>
                <a:ea typeface="微软雅黑" pitchFamily="34" charset="-122"/>
              </a:rPr>
              <a:t>美国空间概念设计预科学院</a:t>
            </a:r>
            <a:endParaRPr lang="en-US" sz="3600" dirty="0">
              <a:solidFill>
                <a:srgbClr val="3366FF"/>
              </a:solidFill>
            </a:endParaRPr>
          </a:p>
        </p:txBody>
      </p:sp>
      <p:sp>
        <p:nvSpPr>
          <p:cNvPr id="3" name="Content Placeholder 2"/>
          <p:cNvSpPr>
            <a:spLocks noGrp="1"/>
          </p:cNvSpPr>
          <p:nvPr>
            <p:ph idx="1"/>
          </p:nvPr>
        </p:nvSpPr>
        <p:spPr>
          <a:xfrm>
            <a:off x="611560" y="1412776"/>
            <a:ext cx="8075240" cy="4824536"/>
          </a:xfrm>
          <a:ln/>
        </p:spPr>
        <p:style>
          <a:lnRef idx="1">
            <a:schemeClr val="accent1"/>
          </a:lnRef>
          <a:fillRef idx="2">
            <a:schemeClr val="accent1"/>
          </a:fillRef>
          <a:effectRef idx="1">
            <a:schemeClr val="accent1"/>
          </a:effectRef>
          <a:fontRef idx="minor">
            <a:schemeClr val="dk1"/>
          </a:fontRef>
        </p:style>
        <p:txBody>
          <a:bodyPr/>
          <a:lstStyle/>
          <a:p>
            <a:pPr marL="0" indent="0">
              <a:spcBef>
                <a:spcPts val="0"/>
              </a:spcBef>
              <a:buNone/>
            </a:pPr>
            <a:r>
              <a:rPr lang="zh-CN" altLang="en-US" sz="2000" dirty="0" smtClean="0">
                <a:latin typeface="Microsoft JhengHei" pitchFamily="34" charset="-120"/>
                <a:ea typeface="Microsoft JhengHei" pitchFamily="34" charset="-120"/>
              </a:rPr>
              <a:t>中国学生来美签证越来越难，理工科的学生能拿到美签顺利入境更是难上加难。</a:t>
            </a:r>
            <a:r>
              <a:rPr lang="zh-CN" altLang="en-US" sz="2000" b="1" dirty="0" smtClean="0">
                <a:solidFill>
                  <a:srgbClr val="0202BE"/>
                </a:solidFill>
                <a:latin typeface="Microsoft JhengHei" pitchFamily="34" charset="-120"/>
                <a:ea typeface="Microsoft JhengHei" pitchFamily="34" charset="-120"/>
              </a:rPr>
              <a:t>目前只有申请</a:t>
            </a:r>
            <a:r>
              <a:rPr lang="zh-CN" altLang="en-US" sz="2000" b="1" dirty="0">
                <a:solidFill>
                  <a:srgbClr val="0202BE"/>
                </a:solidFill>
                <a:latin typeface="Microsoft JhengHei" pitchFamily="34" charset="-120"/>
                <a:ea typeface="Microsoft JhengHei" pitchFamily="34" charset="-120"/>
              </a:rPr>
              <a:t>来</a:t>
            </a:r>
            <a:r>
              <a:rPr lang="zh-CN" altLang="en-US" sz="2000" b="1" dirty="0" smtClean="0">
                <a:solidFill>
                  <a:srgbClr val="0202BE"/>
                </a:solidFill>
                <a:latin typeface="Microsoft JhengHei" pitchFamily="34" charset="-120"/>
                <a:ea typeface="Microsoft JhengHei" pitchFamily="34" charset="-120"/>
              </a:rPr>
              <a:t>美读高中是唯一的途径</a:t>
            </a:r>
            <a:r>
              <a:rPr lang="zh-CN" altLang="en-US" sz="2000" dirty="0" smtClean="0">
                <a:latin typeface="Microsoft JhengHei" pitchFamily="34" charset="-120"/>
                <a:ea typeface="Microsoft JhengHei" pitchFamily="34" charset="-120"/>
              </a:rPr>
              <a:t>（</a:t>
            </a:r>
            <a:r>
              <a:rPr lang="zh-CN" altLang="en-US" sz="2000" dirty="0">
                <a:latin typeface="Microsoft JhengHei" pitchFamily="34" charset="-120"/>
                <a:ea typeface="Microsoft JhengHei" pitchFamily="34" charset="-120"/>
              </a:rPr>
              <a:t>美国高中是</a:t>
            </a:r>
            <a:r>
              <a:rPr lang="en-US" sz="2000" dirty="0">
                <a:latin typeface="Microsoft JhengHei" pitchFamily="34" charset="-120"/>
                <a:ea typeface="Microsoft JhengHei" pitchFamily="34" charset="-120"/>
              </a:rPr>
              <a:t>9-12</a:t>
            </a:r>
            <a:r>
              <a:rPr lang="zh-CN" altLang="en-US" sz="2000" dirty="0">
                <a:latin typeface="Microsoft JhengHei" pitchFamily="34" charset="-120"/>
                <a:ea typeface="Microsoft JhengHei" pitchFamily="34" charset="-120"/>
              </a:rPr>
              <a:t>四个年级</a:t>
            </a:r>
            <a:r>
              <a:rPr lang="zh-CN" altLang="en-US" sz="2000" dirty="0" smtClean="0">
                <a:latin typeface="Microsoft JhengHei" pitchFamily="34" charset="-120"/>
                <a:ea typeface="Microsoft JhengHei" pitchFamily="34" charset="-120"/>
              </a:rPr>
              <a:t>）是</a:t>
            </a:r>
            <a:r>
              <a:rPr lang="zh-CN" altLang="en-US" sz="2000" dirty="0">
                <a:latin typeface="Microsoft JhengHei" pitchFamily="34" charset="-120"/>
                <a:ea typeface="Microsoft JhengHei" pitchFamily="34" charset="-120"/>
              </a:rPr>
              <a:t>中国的初三到高三之间</a:t>
            </a:r>
            <a:r>
              <a:rPr lang="zh-CN" altLang="en-US" sz="2000" dirty="0" smtClean="0">
                <a:latin typeface="Microsoft JhengHei" pitchFamily="34" charset="-120"/>
                <a:ea typeface="Microsoft JhengHei" pitchFamily="34" charset="-120"/>
              </a:rPr>
              <a:t>。从</a:t>
            </a:r>
            <a:r>
              <a:rPr lang="en-US" sz="2000" dirty="0">
                <a:latin typeface="Microsoft JhengHei" pitchFamily="34" charset="-120"/>
                <a:ea typeface="Microsoft JhengHei" pitchFamily="34" charset="-120"/>
              </a:rPr>
              <a:t>15</a:t>
            </a:r>
            <a:r>
              <a:rPr lang="zh-CN" altLang="en-US" sz="2000" dirty="0">
                <a:latin typeface="Microsoft JhengHei" pitchFamily="34" charset="-120"/>
                <a:ea typeface="Microsoft JhengHei" pitchFamily="34" charset="-120"/>
              </a:rPr>
              <a:t>岁到</a:t>
            </a:r>
            <a:r>
              <a:rPr lang="en-US" sz="2000" dirty="0">
                <a:latin typeface="Microsoft JhengHei" pitchFamily="34" charset="-120"/>
                <a:ea typeface="Microsoft JhengHei" pitchFamily="34" charset="-120"/>
              </a:rPr>
              <a:t>18</a:t>
            </a:r>
            <a:r>
              <a:rPr lang="zh-CN" altLang="en-US" sz="2000" dirty="0">
                <a:latin typeface="Microsoft JhengHei" pitchFamily="34" charset="-120"/>
                <a:ea typeface="Microsoft JhengHei" pitchFamily="34" charset="-120"/>
              </a:rPr>
              <a:t>岁。</a:t>
            </a:r>
            <a:r>
              <a:rPr lang="zh-CN" altLang="en-US" sz="2000" b="1" dirty="0">
                <a:solidFill>
                  <a:srgbClr val="0202BE"/>
                </a:solidFill>
                <a:latin typeface="Microsoft JhengHei" pitchFamily="34" charset="-120"/>
                <a:ea typeface="Microsoft JhengHei" pitchFamily="34" charset="-120"/>
              </a:rPr>
              <a:t>因尚未成年所</a:t>
            </a:r>
            <a:r>
              <a:rPr lang="zh-CN" altLang="en-US" sz="2000" b="1" dirty="0" smtClean="0">
                <a:solidFill>
                  <a:srgbClr val="0202BE"/>
                </a:solidFill>
                <a:latin typeface="Microsoft JhengHei" pitchFamily="34" charset="-120"/>
                <a:ea typeface="Microsoft JhengHei" pitchFamily="34" charset="-120"/>
              </a:rPr>
              <a:t>以签证容</a:t>
            </a:r>
            <a:r>
              <a:rPr lang="zh-CN" altLang="en-US" sz="2000" b="1" dirty="0">
                <a:solidFill>
                  <a:srgbClr val="0202BE"/>
                </a:solidFill>
                <a:latin typeface="Microsoft JhengHei" pitchFamily="34" charset="-120"/>
                <a:ea typeface="Microsoft JhengHei" pitchFamily="34" charset="-120"/>
              </a:rPr>
              <a:t>易被批准</a:t>
            </a:r>
            <a:r>
              <a:rPr lang="zh-CN" altLang="en-US" sz="2000" b="1" dirty="0" smtClean="0">
                <a:solidFill>
                  <a:srgbClr val="0202BE"/>
                </a:solidFill>
                <a:latin typeface="Microsoft JhengHei" pitchFamily="34" charset="-120"/>
                <a:ea typeface="Microsoft JhengHei" pitchFamily="34" charset="-120"/>
              </a:rPr>
              <a:t>。</a:t>
            </a:r>
            <a:endParaRPr lang="en-US" altLang="zh-CN" sz="2000" b="1" dirty="0" smtClean="0">
              <a:solidFill>
                <a:srgbClr val="0202BE"/>
              </a:solidFill>
              <a:latin typeface="Microsoft JhengHei" pitchFamily="34" charset="-120"/>
              <a:ea typeface="Microsoft JhengHei" pitchFamily="34" charset="-120"/>
            </a:endParaRPr>
          </a:p>
          <a:p>
            <a:pPr marL="0" indent="0">
              <a:spcBef>
                <a:spcPts val="0"/>
              </a:spcBef>
              <a:buNone/>
            </a:pPr>
            <a:r>
              <a:rPr lang="zh-CN" altLang="en-US" sz="2000" dirty="0" smtClean="0">
                <a:latin typeface="Microsoft JhengHei" pitchFamily="34" charset="-120"/>
                <a:ea typeface="Microsoft JhengHei" pitchFamily="34" charset="-120"/>
              </a:rPr>
              <a:t>近</a:t>
            </a:r>
            <a:r>
              <a:rPr lang="en-US" altLang="zh-CN" sz="2000" dirty="0" smtClean="0">
                <a:latin typeface="Microsoft JhengHei" pitchFamily="34" charset="-120"/>
                <a:ea typeface="Microsoft JhengHei" pitchFamily="34" charset="-120"/>
              </a:rPr>
              <a:t>50</a:t>
            </a:r>
            <a:r>
              <a:rPr lang="zh-CN" altLang="en-US" sz="2000" dirty="0" smtClean="0">
                <a:latin typeface="Microsoft JhengHei" pitchFamily="34" charset="-120"/>
                <a:ea typeface="Microsoft JhengHei" pitchFamily="34" charset="-120"/>
              </a:rPr>
              <a:t>年来工业设计在全球异军突起，一个国家的工业设计强则其国力越强。美国的工业设计程度较之中国约有</a:t>
            </a:r>
            <a:r>
              <a:rPr lang="en-US" altLang="zh-CN" sz="2000" dirty="0" smtClean="0">
                <a:latin typeface="Microsoft JhengHei" pitchFamily="34" charset="-120"/>
                <a:ea typeface="Microsoft JhengHei" pitchFamily="34" charset="-120"/>
              </a:rPr>
              <a:t>30</a:t>
            </a:r>
            <a:r>
              <a:rPr lang="zh-CN" altLang="en-US" sz="2000" dirty="0" smtClean="0">
                <a:latin typeface="Microsoft JhengHei" pitchFamily="34" charset="-120"/>
                <a:ea typeface="Microsoft JhengHei" pitchFamily="34" charset="-120"/>
              </a:rPr>
              <a:t>年的差异。</a:t>
            </a:r>
            <a:r>
              <a:rPr lang="zh-CN" altLang="en-US" sz="2000" b="1" dirty="0" smtClean="0">
                <a:latin typeface="Microsoft JhengHei" pitchFamily="34" charset="-120"/>
                <a:ea typeface="Microsoft JhengHei" pitchFamily="34" charset="-120"/>
              </a:rPr>
              <a:t>全球工业设计排名第一的是</a:t>
            </a:r>
            <a:r>
              <a:rPr lang="zh-CN" altLang="en-US" sz="2000" b="1" dirty="0" smtClean="0">
                <a:solidFill>
                  <a:srgbClr val="0202BE"/>
                </a:solidFill>
                <a:latin typeface="Microsoft JhengHei" pitchFamily="34" charset="-120"/>
                <a:ea typeface="Microsoft JhengHei" pitchFamily="34" charset="-120"/>
              </a:rPr>
              <a:t>加州帕萨迪纳的</a:t>
            </a:r>
            <a:r>
              <a:rPr lang="en-US" altLang="zh-CN" sz="2000" b="1" dirty="0" smtClean="0">
                <a:solidFill>
                  <a:srgbClr val="0202BE"/>
                </a:solidFill>
                <a:latin typeface="Microsoft JhengHei" pitchFamily="34" charset="-120"/>
                <a:ea typeface="Microsoft JhengHei" pitchFamily="34" charset="-120"/>
              </a:rPr>
              <a:t>【</a:t>
            </a:r>
            <a:r>
              <a:rPr lang="zh-CN" altLang="en-US" sz="2000" b="1" dirty="0" smtClean="0">
                <a:solidFill>
                  <a:srgbClr val="0202BE"/>
                </a:solidFill>
                <a:latin typeface="Microsoft JhengHei" pitchFamily="34" charset="-120"/>
                <a:ea typeface="Microsoft JhengHei" pitchFamily="34" charset="-120"/>
              </a:rPr>
              <a:t>艺术中心设计学院</a:t>
            </a:r>
            <a:r>
              <a:rPr lang="en-US" altLang="zh-CN" sz="2000" b="1" dirty="0" smtClean="0">
                <a:solidFill>
                  <a:srgbClr val="0202BE"/>
                </a:solidFill>
                <a:latin typeface="Microsoft JhengHei" pitchFamily="34" charset="-120"/>
                <a:ea typeface="Microsoft JhengHei" pitchFamily="34" charset="-120"/>
              </a:rPr>
              <a:t>】Art  Center College of Design (ACCD)</a:t>
            </a:r>
            <a:r>
              <a:rPr lang="zh-CN" altLang="en-US" sz="2000" dirty="0" smtClean="0">
                <a:latin typeface="Microsoft JhengHei" pitchFamily="34" charset="-120"/>
                <a:ea typeface="Microsoft JhengHei" pitchFamily="34" charset="-120"/>
              </a:rPr>
              <a:t>是设计界中的哈佛，是全球工业设计师心中的殿堂。而</a:t>
            </a:r>
            <a:r>
              <a:rPr lang="zh-CN" altLang="en-US" sz="2400" b="1" dirty="0" smtClean="0">
                <a:solidFill>
                  <a:srgbClr val="0000FF"/>
                </a:solidFill>
                <a:latin typeface="Arial Narrow" pitchFamily="34" charset="0"/>
                <a:ea typeface="Microsoft JhengHei" pitchFamily="34" charset="-120"/>
              </a:rPr>
              <a:t>美国空间概念设计预科学院</a:t>
            </a:r>
            <a:r>
              <a:rPr lang="en-US" altLang="zh-CN" sz="2400" b="1" dirty="0" smtClean="0">
                <a:solidFill>
                  <a:srgbClr val="0000FF"/>
                </a:solidFill>
                <a:latin typeface="Arial Narrow" pitchFamily="34" charset="0"/>
                <a:ea typeface="Microsoft JhengHei" pitchFamily="34" charset="-120"/>
              </a:rPr>
              <a:t>Concept Cube Design (CCD) </a:t>
            </a:r>
            <a:r>
              <a:rPr lang="zh-CN" altLang="en-US" sz="2000" dirty="0" smtClean="0">
                <a:latin typeface="Arial Narrow" pitchFamily="34" charset="0"/>
                <a:ea typeface="Microsoft JhengHei" pitchFamily="34" charset="-120"/>
              </a:rPr>
              <a:t>院长</a:t>
            </a:r>
            <a:r>
              <a:rPr lang="en-US" altLang="zh-CN" sz="2000" dirty="0" smtClean="0">
                <a:latin typeface="Arial Narrow" pitchFamily="34" charset="0"/>
                <a:ea typeface="Microsoft JhengHei" pitchFamily="34" charset="-120"/>
              </a:rPr>
              <a:t>Tony Yao</a:t>
            </a:r>
            <a:r>
              <a:rPr lang="zh-CN" altLang="en-US" sz="2000" dirty="0">
                <a:latin typeface="Microsoft JhengHei" pitchFamily="34" charset="-120"/>
                <a:ea typeface="Microsoft JhengHei" pitchFamily="34" charset="-120"/>
              </a:rPr>
              <a:t>包括</a:t>
            </a:r>
            <a:r>
              <a:rPr lang="en-US" altLang="zh-CN" sz="2000" dirty="0">
                <a:latin typeface="Microsoft JhengHei" pitchFamily="34" charset="-120"/>
                <a:ea typeface="Microsoft JhengHei" pitchFamily="34" charset="-120"/>
              </a:rPr>
              <a:t>12</a:t>
            </a:r>
            <a:r>
              <a:rPr lang="zh-CN" altLang="en-US" sz="2000" dirty="0">
                <a:latin typeface="Microsoft JhengHei" pitchFamily="34" charset="-120"/>
                <a:ea typeface="Microsoft JhengHei" pitchFamily="34" charset="-120"/>
              </a:rPr>
              <a:t>名讲</a:t>
            </a:r>
            <a:r>
              <a:rPr lang="zh-CN" altLang="en-US" sz="2000" dirty="0" smtClean="0">
                <a:latin typeface="Microsoft JhengHei" pitchFamily="34" charset="-120"/>
                <a:ea typeface="Microsoft JhengHei" pitchFamily="34" charset="-120"/>
              </a:rPr>
              <a:t>师全是</a:t>
            </a:r>
            <a:r>
              <a:rPr lang="zh-CN" altLang="en-US" sz="2000" dirty="0" smtClean="0">
                <a:latin typeface="Arial Narrow" pitchFamily="34" charset="0"/>
                <a:ea typeface="Microsoft JhengHei" pitchFamily="34" charset="-120"/>
              </a:rPr>
              <a:t>是</a:t>
            </a:r>
            <a:r>
              <a:rPr lang="en-US" altLang="zh-CN" sz="2000" dirty="0" smtClean="0">
                <a:latin typeface="Arial Narrow" pitchFamily="34" charset="0"/>
                <a:ea typeface="Microsoft JhengHei" pitchFamily="34" charset="-120"/>
              </a:rPr>
              <a:t>ACCD</a:t>
            </a:r>
            <a:r>
              <a:rPr lang="zh-CN" altLang="en-US" sz="2000" dirty="0" smtClean="0">
                <a:latin typeface="Arial Narrow" pitchFamily="34" charset="0"/>
                <a:ea typeface="Microsoft JhengHei" pitchFamily="34" charset="-120"/>
              </a:rPr>
              <a:t>的优秀毕业生。</a:t>
            </a:r>
            <a:r>
              <a:rPr lang="en-US" altLang="zh-CN" sz="2000" dirty="0" smtClean="0">
                <a:latin typeface="Microsoft JhengHei" pitchFamily="34" charset="-120"/>
                <a:ea typeface="Microsoft JhengHei" pitchFamily="34" charset="-120"/>
              </a:rPr>
              <a:t>CCD</a:t>
            </a:r>
            <a:r>
              <a:rPr lang="zh-CN" altLang="en-US" sz="2000" dirty="0" smtClean="0">
                <a:latin typeface="Microsoft JhengHei" pitchFamily="34" charset="-120"/>
                <a:ea typeface="Microsoft JhengHei" pitchFamily="34" charset="-120"/>
              </a:rPr>
              <a:t>成立了</a:t>
            </a:r>
            <a:r>
              <a:rPr lang="en-US" altLang="zh-CN" sz="2000" dirty="0" smtClean="0">
                <a:latin typeface="Microsoft JhengHei" pitchFamily="34" charset="-120"/>
                <a:ea typeface="Microsoft JhengHei" pitchFamily="34" charset="-120"/>
              </a:rPr>
              <a:t>10</a:t>
            </a:r>
            <a:r>
              <a:rPr lang="zh-CN" altLang="en-US" sz="2000" dirty="0" smtClean="0">
                <a:latin typeface="Microsoft JhengHei" pitchFamily="34" charset="-120"/>
                <a:ea typeface="Microsoft JhengHei" pitchFamily="34" charset="-120"/>
              </a:rPr>
              <a:t>年已是</a:t>
            </a:r>
            <a:r>
              <a:rPr lang="zh-CN" altLang="en-US" sz="2000" b="1" dirty="0" smtClean="0">
                <a:solidFill>
                  <a:srgbClr val="0000FF"/>
                </a:solidFill>
                <a:latin typeface="Microsoft JhengHei" pitchFamily="34" charset="-120"/>
                <a:ea typeface="Microsoft JhengHei" pitchFamily="34" charset="-120"/>
              </a:rPr>
              <a:t>全美最佳工业设计预科学院</a:t>
            </a:r>
            <a:r>
              <a:rPr lang="zh-CN" altLang="en-US" sz="2000" dirty="0" smtClean="0">
                <a:latin typeface="Microsoft JhengHei" pitchFamily="34" charset="-120"/>
                <a:ea typeface="Microsoft JhengHei" pitchFamily="34" charset="-120"/>
              </a:rPr>
              <a:t>。无论如何在美想要进大学必须要高中毕业，而读工业设计也</a:t>
            </a:r>
            <a:r>
              <a:rPr lang="zh-CN" altLang="en-US" sz="2000" dirty="0">
                <a:latin typeface="Microsoft JhengHei" pitchFamily="34" charset="-120"/>
                <a:ea typeface="Microsoft JhengHei" pitchFamily="34" charset="-120"/>
              </a:rPr>
              <a:t>必</a:t>
            </a:r>
            <a:r>
              <a:rPr lang="zh-CN" altLang="en-US" sz="2000" dirty="0" smtClean="0">
                <a:latin typeface="Microsoft JhengHei" pitchFamily="34" charset="-120"/>
                <a:ea typeface="Microsoft JhengHei" pitchFamily="34" charset="-120"/>
              </a:rPr>
              <a:t>需</a:t>
            </a:r>
            <a:r>
              <a:rPr lang="zh-CN" altLang="en-US" sz="2000" dirty="0">
                <a:latin typeface="Microsoft JhengHei" pitchFamily="34" charset="-120"/>
                <a:ea typeface="Microsoft JhengHei" pitchFamily="34" charset="-120"/>
              </a:rPr>
              <a:t>有</a:t>
            </a:r>
            <a:r>
              <a:rPr lang="zh-CN" altLang="en-US" sz="2000" dirty="0" smtClean="0">
                <a:latin typeface="Microsoft JhengHei" pitchFamily="34" charset="-120"/>
                <a:ea typeface="Microsoft JhengHei" pitchFamily="34" charset="-120"/>
              </a:rPr>
              <a:t>一个严密的进程与能力提升，否则只有望门兴叹。从</a:t>
            </a:r>
            <a:r>
              <a:rPr lang="en-US" altLang="zh-CN" sz="2000" dirty="0" smtClean="0">
                <a:latin typeface="Microsoft JhengHei" pitchFamily="34" charset="-120"/>
                <a:ea typeface="Microsoft JhengHei" pitchFamily="34" charset="-120"/>
              </a:rPr>
              <a:t>2022</a:t>
            </a:r>
            <a:r>
              <a:rPr lang="zh-CN" altLang="en-US" sz="2000" dirty="0" smtClean="0">
                <a:latin typeface="Microsoft JhengHei" pitchFamily="34" charset="-120"/>
                <a:ea typeface="Microsoft JhengHei" pitchFamily="34" charset="-120"/>
              </a:rPr>
              <a:t>年起浩瀚高中与</a:t>
            </a:r>
            <a:r>
              <a:rPr lang="en-US" altLang="zh-CN" sz="2000" dirty="0" smtClean="0">
                <a:latin typeface="Microsoft JhengHei" pitchFamily="34" charset="-120"/>
                <a:ea typeface="Microsoft JhengHei" pitchFamily="34" charset="-120"/>
              </a:rPr>
              <a:t>CCD</a:t>
            </a:r>
            <a:r>
              <a:rPr lang="zh-CN" altLang="en-US" sz="2000" dirty="0" smtClean="0">
                <a:latin typeface="Microsoft JhengHei" pitchFamily="34" charset="-120"/>
                <a:ea typeface="Microsoft JhengHei" pitchFamily="34" charset="-120"/>
              </a:rPr>
              <a:t>合作在</a:t>
            </a:r>
            <a:r>
              <a:rPr lang="zh-CN" altLang="en-US" sz="2000" dirty="0">
                <a:latin typeface="Microsoft JhengHei" pitchFamily="34" charset="-120"/>
                <a:ea typeface="Microsoft JhengHei" pitchFamily="34" charset="-120"/>
              </a:rPr>
              <a:t>学生</a:t>
            </a:r>
            <a:r>
              <a:rPr lang="zh-CN" altLang="en-US" sz="2000" dirty="0" smtClean="0">
                <a:latin typeface="Microsoft JhengHei" pitchFamily="34" charset="-120"/>
                <a:ea typeface="Microsoft JhengHei" pitchFamily="34" charset="-120"/>
              </a:rPr>
              <a:t>完成高中课程与加强英文达到大学的要求水平。在</a:t>
            </a:r>
            <a:r>
              <a:rPr lang="en-US" altLang="zh-CN" sz="2000" dirty="0" smtClean="0">
                <a:latin typeface="Microsoft JhengHei" pitchFamily="34" charset="-120"/>
                <a:ea typeface="Microsoft JhengHei" pitchFamily="34" charset="-120"/>
              </a:rPr>
              <a:t>CCD</a:t>
            </a:r>
            <a:r>
              <a:rPr lang="zh-CN" altLang="en-US" sz="2000" dirty="0" smtClean="0">
                <a:latin typeface="Microsoft JhengHei" pitchFamily="34" charset="-120"/>
                <a:ea typeface="Microsoft JhengHei" pitchFamily="34" charset="-120"/>
              </a:rPr>
              <a:t>培育学生对于工业设计的创造力使学生能被</a:t>
            </a:r>
            <a:r>
              <a:rPr lang="en-US" altLang="zh-CN" sz="2000" dirty="0" smtClean="0">
                <a:latin typeface="Microsoft JhengHei" pitchFamily="34" charset="-120"/>
                <a:ea typeface="Microsoft JhengHei" pitchFamily="34" charset="-120"/>
              </a:rPr>
              <a:t>ACCD</a:t>
            </a:r>
            <a:r>
              <a:rPr lang="zh-CN" altLang="en-US" sz="2000" dirty="0" smtClean="0">
                <a:latin typeface="Microsoft JhengHei" pitchFamily="34" charset="-120"/>
                <a:ea typeface="Microsoft JhengHei" pitchFamily="34" charset="-120"/>
              </a:rPr>
              <a:t>或同级的艺术设计大学接受入学。</a:t>
            </a:r>
            <a:endParaRPr lang="en-US" sz="2000" dirty="0">
              <a:latin typeface="Microsoft JhengHei" pitchFamily="34" charset="-120"/>
              <a:ea typeface="Microsoft JhengHei" pitchFamily="34" charset="-120"/>
            </a:endParaRPr>
          </a:p>
        </p:txBody>
      </p:sp>
    </p:spTree>
    <p:extLst>
      <p:ext uri="{BB962C8B-B14F-4D97-AF65-F5344CB8AC3E}">
        <p14:creationId xmlns:p14="http://schemas.microsoft.com/office/powerpoint/2010/main" val="912297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552" y="548680"/>
            <a:ext cx="7848873" cy="720080"/>
          </a:xfrm>
        </p:spPr>
        <p:txBody>
          <a:bodyPr/>
          <a:lstStyle/>
          <a:p>
            <a:pPr eaLnBrk="1" hangingPunct="1"/>
            <a:r>
              <a:rPr lang="zh-CN" altLang="en-US" sz="3600" b="1" dirty="0" smtClean="0">
                <a:solidFill>
                  <a:srgbClr val="FF0066"/>
                </a:solidFill>
                <a:latin typeface="微软雅黑" pitchFamily="34" charset="-122"/>
                <a:ea typeface="微软雅黑" pitchFamily="34" charset="-122"/>
              </a:rPr>
              <a:t>美国加州</a:t>
            </a:r>
            <a:r>
              <a:rPr lang="zh-CN" altLang="en-US" sz="3600" b="1" dirty="0">
                <a:solidFill>
                  <a:srgbClr val="FF0066"/>
                </a:solidFill>
                <a:latin typeface="微软雅黑" pitchFamily="34" charset="-122"/>
                <a:ea typeface="微软雅黑" pitchFamily="34" charset="-122"/>
              </a:rPr>
              <a:t>亚凯迪亚</a:t>
            </a:r>
            <a:r>
              <a:rPr lang="zh-CN" altLang="en-US" sz="3600" b="1" dirty="0" smtClean="0">
                <a:solidFill>
                  <a:srgbClr val="FF0066"/>
                </a:solidFill>
                <a:latin typeface="微软雅黑" pitchFamily="34" charset="-122"/>
                <a:ea typeface="微软雅黑" pitchFamily="34" charset="-122"/>
              </a:rPr>
              <a:t>浩翰高中</a:t>
            </a:r>
          </a:p>
        </p:txBody>
      </p:sp>
      <p:sp>
        <p:nvSpPr>
          <p:cNvPr id="3075" name="Rectangle 3"/>
          <p:cNvSpPr>
            <a:spLocks noGrp="1" noChangeArrowheads="1"/>
          </p:cNvSpPr>
          <p:nvPr>
            <p:ph type="body" idx="1"/>
          </p:nvPr>
        </p:nvSpPr>
        <p:spPr>
          <a:xfrm>
            <a:off x="457200" y="1124744"/>
            <a:ext cx="8229600" cy="5001419"/>
          </a:xfrm>
        </p:spPr>
        <p:txBody>
          <a:bodyPr/>
          <a:lstStyle/>
          <a:p>
            <a:pPr eaLnBrk="1" hangingPunct="1">
              <a:lnSpc>
                <a:spcPct val="90000"/>
              </a:lnSpc>
              <a:buFontTx/>
              <a:buNone/>
            </a:pPr>
            <a:r>
              <a:rPr lang="en-US" altLang="zh-CN" dirty="0" smtClean="0"/>
              <a:t>    </a:t>
            </a:r>
            <a:endParaRPr lang="en-US" altLang="zh-CN" dirty="0" smtClean="0">
              <a:latin typeface="新宋体" pitchFamily="49" charset="-122"/>
              <a:ea typeface="新宋体" pitchFamily="49" charset="-122"/>
            </a:endParaRPr>
          </a:p>
        </p:txBody>
      </p:sp>
      <p:sp>
        <p:nvSpPr>
          <p:cNvPr id="3076" name="Rectangle 4"/>
          <p:cNvSpPr>
            <a:spLocks noChangeArrowheads="1"/>
          </p:cNvSpPr>
          <p:nvPr/>
        </p:nvSpPr>
        <p:spPr bwMode="auto">
          <a:xfrm>
            <a:off x="539552" y="1268760"/>
            <a:ext cx="7848873" cy="5016758"/>
          </a:xfrm>
          <a:prstGeom prst="rect">
            <a:avLst/>
          </a:prstGeom>
          <a:ln>
            <a:headEnd/>
            <a:tailEnd/>
          </a:ln>
          <a:extLst/>
        </p:spPr>
        <p:style>
          <a:lnRef idx="1">
            <a:schemeClr val="accent1"/>
          </a:lnRef>
          <a:fillRef idx="2">
            <a:schemeClr val="accent1"/>
          </a:fillRef>
          <a:effectRef idx="1">
            <a:schemeClr val="accent1"/>
          </a:effectRef>
          <a:fontRef idx="minor">
            <a:schemeClr val="dk1"/>
          </a:fontRef>
        </p:style>
        <p:txBody>
          <a:bodyPr wrap="square" anchor="ctr">
            <a:spAutoFit/>
          </a:bodyPr>
          <a:lstStyle/>
          <a:p>
            <a:r>
              <a:rPr lang="en-US" altLang="zh-CN" sz="2000" b="1" dirty="0">
                <a:solidFill>
                  <a:srgbClr val="C00000"/>
                </a:solidFill>
                <a:latin typeface="微软雅黑" pitchFamily="34" charset="-122"/>
                <a:ea typeface="微软雅黑" pitchFamily="34" charset="-122"/>
              </a:rPr>
              <a:t>1.</a:t>
            </a:r>
            <a:r>
              <a:rPr lang="zh-CN" altLang="en-US" sz="2000" b="1" dirty="0">
                <a:solidFill>
                  <a:srgbClr val="C00000"/>
                </a:solidFill>
                <a:latin typeface="微软雅黑" pitchFamily="34" charset="-122"/>
                <a:ea typeface="微软雅黑" pitchFamily="34" charset="-122"/>
              </a:rPr>
              <a:t>为何要到美国读书？</a:t>
            </a:r>
            <a:r>
              <a:rPr lang="zh-CN" altLang="en-US" sz="2000" b="1" dirty="0">
                <a:solidFill>
                  <a:srgbClr val="FF0066"/>
                </a:solidFill>
                <a:latin typeface="微软雅黑" pitchFamily="34" charset="-122"/>
                <a:ea typeface="微软雅黑" pitchFamily="34" charset="-122"/>
              </a:rPr>
              <a:t/>
            </a:r>
            <a:br>
              <a:rPr lang="zh-CN" altLang="en-US" sz="2000" b="1" dirty="0">
                <a:solidFill>
                  <a:srgbClr val="FF0066"/>
                </a:solidFill>
                <a:latin typeface="微软雅黑" pitchFamily="34" charset="-122"/>
                <a:ea typeface="微软雅黑" pitchFamily="34" charset="-122"/>
              </a:rPr>
            </a:br>
            <a:r>
              <a:rPr lang="zh-CN" altLang="en-US" sz="2000" b="1" dirty="0">
                <a:solidFill>
                  <a:srgbClr val="3366FF"/>
                </a:solidFill>
                <a:latin typeface="微软雅黑" pitchFamily="34" charset="-122"/>
                <a:ea typeface="微软雅黑" pitchFamily="34" charset="-122"/>
              </a:rPr>
              <a:t>   </a:t>
            </a:r>
            <a:r>
              <a:rPr lang="zh-CN" altLang="en-US" sz="2000" dirty="0">
                <a:solidFill>
                  <a:srgbClr val="0202BE"/>
                </a:solidFill>
                <a:latin typeface="微软雅黑" pitchFamily="34" charset="-122"/>
                <a:ea typeface="微软雅黑" pitchFamily="34" charset="-122"/>
              </a:rPr>
              <a:t>美国是世界最强的国家，无论科技，文化，文明程度，尤是高等教 </a:t>
            </a:r>
            <a:endParaRPr lang="en-US" altLang="zh-CN" sz="2000" dirty="0">
              <a:solidFill>
                <a:srgbClr val="0202BE"/>
              </a:solidFill>
              <a:latin typeface="微软雅黑" pitchFamily="34" charset="-122"/>
              <a:ea typeface="微软雅黑" pitchFamily="34" charset="-122"/>
            </a:endParaRPr>
          </a:p>
          <a:p>
            <a:r>
              <a:rPr lang="en-US" altLang="zh-CN" sz="2000" dirty="0">
                <a:solidFill>
                  <a:srgbClr val="0202BE"/>
                </a:solidFill>
                <a:latin typeface="微软雅黑" pitchFamily="34" charset="-122"/>
                <a:ea typeface="微软雅黑" pitchFamily="34" charset="-122"/>
              </a:rPr>
              <a:t>   </a:t>
            </a:r>
            <a:r>
              <a:rPr lang="zh-CN" altLang="en-US" sz="2000" dirty="0">
                <a:solidFill>
                  <a:srgbClr val="0202BE"/>
                </a:solidFill>
                <a:latin typeface="微软雅黑" pitchFamily="34" charset="-122"/>
                <a:ea typeface="微软雅黑" pitchFamily="34" charset="-122"/>
              </a:rPr>
              <a:t>育独占世界鳌头。拥有美国大学以上的学位将是永远的资产，可</a:t>
            </a:r>
            <a:r>
              <a:rPr lang="zh-CN" altLang="en-US" sz="2000" dirty="0" smtClean="0">
                <a:solidFill>
                  <a:srgbClr val="0202BE"/>
                </a:solidFill>
                <a:latin typeface="微软雅黑" pitchFamily="34" charset="-122"/>
                <a:ea typeface="微软雅黑" pitchFamily="34" charset="-122"/>
              </a:rPr>
              <a:t>为</a:t>
            </a:r>
            <a:endParaRPr lang="en-US" altLang="zh-CN" sz="2000" dirty="0" smtClean="0">
              <a:solidFill>
                <a:srgbClr val="0202BE"/>
              </a:solidFill>
              <a:latin typeface="微软雅黑" pitchFamily="34" charset="-122"/>
              <a:ea typeface="微软雅黑" pitchFamily="34" charset="-122"/>
            </a:endParaRPr>
          </a:p>
          <a:p>
            <a:r>
              <a:rPr lang="en-US" altLang="zh-CN" sz="2000" dirty="0">
                <a:solidFill>
                  <a:srgbClr val="0202BE"/>
                </a:solidFill>
                <a:latin typeface="微软雅黑" pitchFamily="34" charset="-122"/>
                <a:ea typeface="微软雅黑" pitchFamily="34" charset="-122"/>
              </a:rPr>
              <a:t> </a:t>
            </a:r>
            <a:r>
              <a:rPr lang="en-US" altLang="zh-CN" sz="2000" dirty="0" smtClean="0">
                <a:solidFill>
                  <a:srgbClr val="0202BE"/>
                </a:solidFill>
                <a:latin typeface="微软雅黑" pitchFamily="34" charset="-122"/>
                <a:ea typeface="微软雅黑" pitchFamily="34" charset="-122"/>
              </a:rPr>
              <a:t>  </a:t>
            </a:r>
            <a:r>
              <a:rPr lang="zh-CN" altLang="en-US" sz="2000" dirty="0" smtClean="0">
                <a:solidFill>
                  <a:srgbClr val="0202BE"/>
                </a:solidFill>
                <a:latin typeface="微软雅黑" pitchFamily="34" charset="-122"/>
                <a:ea typeface="微软雅黑" pitchFamily="34" charset="-122"/>
              </a:rPr>
              <a:t>人类与</a:t>
            </a:r>
            <a:r>
              <a:rPr lang="zh-CN" altLang="en-US" sz="2000" dirty="0">
                <a:solidFill>
                  <a:srgbClr val="0202BE"/>
                </a:solidFill>
                <a:latin typeface="微软雅黑" pitchFamily="34" charset="-122"/>
                <a:ea typeface="微软雅黑" pitchFamily="34" charset="-122"/>
              </a:rPr>
              <a:t>国家提供更多的贡献。</a:t>
            </a:r>
            <a:r>
              <a:rPr lang="zh-CN" altLang="en-US" sz="2000" b="1" dirty="0">
                <a:latin typeface="微软雅黑" pitchFamily="34" charset="-122"/>
                <a:ea typeface="微软雅黑" pitchFamily="34" charset="-122"/>
              </a:rPr>
              <a:t/>
            </a:r>
            <a:br>
              <a:rPr lang="zh-CN" altLang="en-US" sz="2000" b="1" dirty="0">
                <a:latin typeface="微软雅黑" pitchFamily="34" charset="-122"/>
                <a:ea typeface="微软雅黑" pitchFamily="34" charset="-122"/>
              </a:rPr>
            </a:br>
            <a:r>
              <a:rPr lang="en-US" altLang="zh-CN" sz="2000" b="1" dirty="0">
                <a:solidFill>
                  <a:srgbClr val="C00000"/>
                </a:solidFill>
                <a:latin typeface="微软雅黑" pitchFamily="34" charset="-122"/>
                <a:ea typeface="微软雅黑" pitchFamily="34" charset="-122"/>
              </a:rPr>
              <a:t>2.</a:t>
            </a:r>
            <a:r>
              <a:rPr lang="zh-CN" altLang="en-US" sz="2000" b="1" dirty="0">
                <a:solidFill>
                  <a:srgbClr val="C00000"/>
                </a:solidFill>
                <a:latin typeface="微软雅黑" pitchFamily="34" charset="-122"/>
                <a:ea typeface="微软雅黑" pitchFamily="34" charset="-122"/>
              </a:rPr>
              <a:t>为什么要到浩瀚中学来读书？</a:t>
            </a:r>
            <a:r>
              <a:rPr lang="zh-CN" altLang="en-US" sz="2000" b="1" dirty="0">
                <a:solidFill>
                  <a:srgbClr val="FF0066"/>
                </a:solidFill>
                <a:latin typeface="微软雅黑" pitchFamily="34" charset="-122"/>
                <a:ea typeface="微软雅黑" pitchFamily="34" charset="-122"/>
              </a:rPr>
              <a:t/>
            </a:r>
            <a:br>
              <a:rPr lang="zh-CN" altLang="en-US" sz="2000" b="1" dirty="0">
                <a:solidFill>
                  <a:srgbClr val="FF0066"/>
                </a:solidFill>
                <a:latin typeface="微软雅黑" pitchFamily="34" charset="-122"/>
                <a:ea typeface="微软雅黑" pitchFamily="34" charset="-122"/>
              </a:rPr>
            </a:br>
            <a:r>
              <a:rPr lang="zh-CN" altLang="en-US" sz="2000" b="1" dirty="0">
                <a:latin typeface="微软雅黑" pitchFamily="34" charset="-122"/>
                <a:ea typeface="微软雅黑" pitchFamily="34" charset="-122"/>
              </a:rPr>
              <a:t>   </a:t>
            </a:r>
            <a:r>
              <a:rPr lang="zh-CN" altLang="en-US" sz="2000" dirty="0">
                <a:solidFill>
                  <a:schemeClr val="tx1"/>
                </a:solidFill>
                <a:latin typeface="微软雅黑" pitchFamily="34" charset="-122"/>
                <a:ea typeface="微软雅黑" pitchFamily="34" charset="-122"/>
              </a:rPr>
              <a:t>这是一所位于加</a:t>
            </a:r>
            <a:r>
              <a:rPr lang="zh-CN" altLang="en-US" sz="2000" dirty="0" smtClean="0">
                <a:solidFill>
                  <a:schemeClr val="tx1"/>
                </a:solidFill>
                <a:latin typeface="微软雅黑" pitchFamily="34" charset="-122"/>
                <a:ea typeface="微软雅黑" pitchFamily="34" charset="-122"/>
              </a:rPr>
              <a:t>州洛杉矶亚凯迪亚市</a:t>
            </a:r>
            <a:r>
              <a:rPr lang="en-US" altLang="zh-CN" sz="2000" dirty="0" smtClean="0">
                <a:solidFill>
                  <a:schemeClr val="tx1"/>
                </a:solidFill>
                <a:latin typeface="微软雅黑" pitchFamily="34" charset="-122"/>
                <a:ea typeface="微软雅黑" pitchFamily="34" charset="-122"/>
              </a:rPr>
              <a:t>,</a:t>
            </a:r>
            <a:r>
              <a:rPr lang="zh-CN" altLang="en-US" sz="2000" dirty="0">
                <a:solidFill>
                  <a:schemeClr val="tx1"/>
                </a:solidFill>
                <a:latin typeface="微软雅黑" pitchFamily="34" charset="-122"/>
                <a:ea typeface="微软雅黑" pitchFamily="34" charset="-122"/>
              </a:rPr>
              <a:t>以进入美国百强大学为目标</a:t>
            </a:r>
            <a:r>
              <a:rPr lang="zh-CN" altLang="en-US" sz="2000" dirty="0" smtClean="0">
                <a:solidFill>
                  <a:schemeClr val="tx1"/>
                </a:solidFill>
                <a:latin typeface="微软雅黑" pitchFamily="34" charset="-122"/>
                <a:ea typeface="微软雅黑" pitchFamily="34" charset="-122"/>
              </a:rPr>
              <a:t>的</a:t>
            </a:r>
            <a:endParaRPr lang="en-US" altLang="zh-CN" sz="2000" dirty="0" smtClean="0">
              <a:solidFill>
                <a:schemeClr val="tx1"/>
              </a:solidFill>
              <a:latin typeface="微软雅黑" pitchFamily="34" charset="-122"/>
              <a:ea typeface="微软雅黑" pitchFamily="34" charset="-122"/>
            </a:endParaRPr>
          </a:p>
          <a:p>
            <a:r>
              <a:rPr lang="en-US" altLang="zh-CN" sz="2000" dirty="0">
                <a:solidFill>
                  <a:schemeClr val="tx1"/>
                </a:solidFill>
                <a:latin typeface="微软雅黑" pitchFamily="34" charset="-122"/>
                <a:ea typeface="微软雅黑" pitchFamily="34" charset="-122"/>
              </a:rPr>
              <a:t> </a:t>
            </a:r>
            <a:r>
              <a:rPr lang="en-US" altLang="zh-CN" sz="2000" dirty="0" smtClean="0">
                <a:solidFill>
                  <a:schemeClr val="tx1"/>
                </a:solidFill>
                <a:latin typeface="微软雅黑" pitchFamily="34" charset="-122"/>
                <a:ea typeface="微软雅黑" pitchFamily="34" charset="-122"/>
              </a:rPr>
              <a:t>  </a:t>
            </a:r>
            <a:r>
              <a:rPr lang="zh-CN" altLang="en-US" sz="2000" dirty="0" smtClean="0">
                <a:solidFill>
                  <a:schemeClr val="tx1"/>
                </a:solidFill>
                <a:latin typeface="微软雅黑" pitchFamily="34" charset="-122"/>
                <a:ea typeface="微软雅黑" pitchFamily="34" charset="-122"/>
              </a:rPr>
              <a:t>私</a:t>
            </a:r>
            <a:r>
              <a:rPr lang="zh-CN" altLang="en-US" sz="2000" dirty="0">
                <a:solidFill>
                  <a:schemeClr val="tx1"/>
                </a:solidFill>
                <a:latin typeface="微软雅黑" pitchFamily="34" charset="-122"/>
                <a:ea typeface="微软雅黑" pitchFamily="34" charset="-122"/>
              </a:rPr>
              <a:t>立小班教学制</a:t>
            </a:r>
            <a:r>
              <a:rPr lang="zh-CN" altLang="en-US" sz="2000" dirty="0" smtClean="0">
                <a:solidFill>
                  <a:schemeClr val="tx1"/>
                </a:solidFill>
                <a:latin typeface="微软雅黑" pitchFamily="34" charset="-122"/>
                <a:ea typeface="微软雅黑" pitchFamily="34" charset="-122"/>
              </a:rPr>
              <a:t>的高中。</a:t>
            </a:r>
            <a:r>
              <a:rPr lang="zh-CN" altLang="en-US" sz="2000" dirty="0">
                <a:solidFill>
                  <a:schemeClr val="tx1"/>
                </a:solidFill>
                <a:latin typeface="微软雅黑" pitchFamily="34" charset="-122"/>
                <a:ea typeface="微软雅黑" pitchFamily="34" charset="-122"/>
              </a:rPr>
              <a:t>不进入优秀的</a:t>
            </a:r>
            <a:r>
              <a:rPr lang="zh-CN" altLang="en-US" sz="2000" dirty="0" smtClean="0">
                <a:solidFill>
                  <a:schemeClr val="tx1"/>
                </a:solidFill>
                <a:latin typeface="微软雅黑" pitchFamily="34" charset="-122"/>
                <a:ea typeface="微软雅黑" pitchFamily="34" charset="-122"/>
              </a:rPr>
              <a:t>中又</a:t>
            </a:r>
            <a:r>
              <a:rPr lang="zh-CN" altLang="en-US" sz="2000" dirty="0">
                <a:solidFill>
                  <a:schemeClr val="tx1"/>
                </a:solidFill>
                <a:latin typeface="微软雅黑" pitchFamily="34" charset="-122"/>
                <a:ea typeface="微软雅黑" pitchFamily="34" charset="-122"/>
              </a:rPr>
              <a:t>如何能进优秀</a:t>
            </a:r>
            <a:r>
              <a:rPr lang="zh-CN" altLang="en-US" sz="2000" dirty="0" smtClean="0">
                <a:solidFill>
                  <a:schemeClr val="tx1"/>
                </a:solidFill>
                <a:latin typeface="微软雅黑" pitchFamily="34" charset="-122"/>
                <a:ea typeface="微软雅黑" pitchFamily="34" charset="-122"/>
              </a:rPr>
              <a:t>的大</a:t>
            </a:r>
            <a:r>
              <a:rPr lang="zh-CN" altLang="en-US" sz="2000" dirty="0">
                <a:solidFill>
                  <a:schemeClr val="tx1"/>
                </a:solidFill>
                <a:latin typeface="微软雅黑" pitchFamily="34" charset="-122"/>
                <a:ea typeface="微软雅黑" pitchFamily="34" charset="-122"/>
              </a:rPr>
              <a:t>学？</a:t>
            </a:r>
            <a:r>
              <a:rPr lang="zh-CN" altLang="en-US" sz="2000" b="1" dirty="0">
                <a:solidFill>
                  <a:srgbClr val="3366FF"/>
                </a:solidFill>
                <a:latin typeface="微软雅黑" pitchFamily="34" charset="-122"/>
                <a:ea typeface="微软雅黑" pitchFamily="34" charset="-122"/>
              </a:rPr>
              <a:t/>
            </a:r>
            <a:br>
              <a:rPr lang="zh-CN" altLang="en-US" sz="2000" b="1" dirty="0">
                <a:solidFill>
                  <a:srgbClr val="3366FF"/>
                </a:solidFill>
                <a:latin typeface="微软雅黑" pitchFamily="34" charset="-122"/>
                <a:ea typeface="微软雅黑" pitchFamily="34" charset="-122"/>
              </a:rPr>
            </a:br>
            <a:r>
              <a:rPr lang="en-US" altLang="zh-CN" sz="2000" b="1" dirty="0">
                <a:solidFill>
                  <a:srgbClr val="C00000"/>
                </a:solidFill>
                <a:latin typeface="微软雅黑" pitchFamily="34" charset="-122"/>
                <a:ea typeface="微软雅黑" pitchFamily="34" charset="-122"/>
              </a:rPr>
              <a:t>3.</a:t>
            </a:r>
            <a:r>
              <a:rPr lang="zh-CN" altLang="en-US" sz="2000" b="1" dirty="0">
                <a:solidFill>
                  <a:srgbClr val="C00000"/>
                </a:solidFill>
                <a:latin typeface="微软雅黑" pitchFamily="34" charset="-122"/>
                <a:ea typeface="微软雅黑" pitchFamily="34" charset="-122"/>
              </a:rPr>
              <a:t>为什么需要在高中时就来美留学？</a:t>
            </a:r>
          </a:p>
          <a:p>
            <a:r>
              <a:rPr lang="zh-CN" altLang="en-US" sz="2000" b="1" dirty="0">
                <a:solidFill>
                  <a:schemeClr val="tx1"/>
                </a:solidFill>
                <a:latin typeface="微软雅黑" pitchFamily="34" charset="-122"/>
                <a:ea typeface="微软雅黑" pitchFamily="34" charset="-122"/>
              </a:rPr>
              <a:t>   </a:t>
            </a:r>
            <a:r>
              <a:rPr lang="zh-CN" altLang="en-US" sz="2000" dirty="0">
                <a:solidFill>
                  <a:schemeClr val="tx1"/>
                </a:solidFill>
                <a:latin typeface="微软雅黑" pitchFamily="34" charset="-122"/>
                <a:ea typeface="微软雅黑" pitchFamily="34" charset="-122"/>
              </a:rPr>
              <a:t>东西文化差异极大，国际学生英语程度较差，高中毕业来美读本科</a:t>
            </a:r>
          </a:p>
          <a:p>
            <a:r>
              <a:rPr lang="zh-CN" altLang="en-US" sz="2000" dirty="0">
                <a:solidFill>
                  <a:schemeClr val="tx1"/>
                </a:solidFill>
                <a:latin typeface="微软雅黑" pitchFamily="34" charset="-122"/>
                <a:ea typeface="微软雅黑" pitchFamily="34" charset="-122"/>
              </a:rPr>
              <a:t>   多半很吃力，所以最好是</a:t>
            </a:r>
            <a:r>
              <a:rPr lang="zh-CN" altLang="en-US" sz="2000" dirty="0" smtClean="0">
                <a:solidFill>
                  <a:schemeClr val="tx1"/>
                </a:solidFill>
                <a:latin typeface="微软雅黑" pitchFamily="34" charset="-122"/>
                <a:ea typeface="微软雅黑" pitchFamily="34" charset="-122"/>
              </a:rPr>
              <a:t>在</a:t>
            </a:r>
            <a:r>
              <a:rPr lang="en-US" altLang="zh-CN" sz="2000" dirty="0">
                <a:solidFill>
                  <a:schemeClr val="tx1"/>
                </a:solidFill>
                <a:latin typeface="微软雅黑" pitchFamily="34" charset="-122"/>
                <a:ea typeface="微软雅黑" pitchFamily="34" charset="-122"/>
              </a:rPr>
              <a:t>9</a:t>
            </a:r>
            <a:r>
              <a:rPr lang="zh-CN" altLang="en-US" sz="2000" dirty="0" smtClean="0">
                <a:solidFill>
                  <a:schemeClr val="tx1"/>
                </a:solidFill>
                <a:latin typeface="微软雅黑" pitchFamily="34" charset="-122"/>
                <a:ea typeface="微软雅黑" pitchFamily="34" charset="-122"/>
              </a:rPr>
              <a:t>年</a:t>
            </a:r>
            <a:r>
              <a:rPr lang="zh-CN" altLang="en-US" sz="2000" dirty="0">
                <a:solidFill>
                  <a:schemeClr val="tx1"/>
                </a:solidFill>
                <a:latin typeface="微软雅黑" pitchFamily="34" charset="-122"/>
                <a:ea typeface="微软雅黑" pitchFamily="34" charset="-122"/>
              </a:rPr>
              <a:t>级（不要晚于</a:t>
            </a:r>
            <a:r>
              <a:rPr lang="en-US" altLang="zh-CN" sz="2000" dirty="0">
                <a:solidFill>
                  <a:schemeClr val="tx1"/>
                </a:solidFill>
                <a:latin typeface="微软雅黑" pitchFamily="34" charset="-122"/>
                <a:ea typeface="微软雅黑" pitchFamily="34" charset="-122"/>
              </a:rPr>
              <a:t>11</a:t>
            </a:r>
            <a:r>
              <a:rPr lang="zh-CN" altLang="en-US" sz="2000" dirty="0">
                <a:solidFill>
                  <a:schemeClr val="tx1"/>
                </a:solidFill>
                <a:latin typeface="微软雅黑" pitchFamily="34" charset="-122"/>
                <a:ea typeface="微软雅黑" pitchFamily="34" charset="-122"/>
              </a:rPr>
              <a:t>年级）来读中学， </a:t>
            </a:r>
          </a:p>
          <a:p>
            <a:r>
              <a:rPr lang="zh-CN" altLang="en-US" sz="2000" dirty="0">
                <a:solidFill>
                  <a:schemeClr val="tx1"/>
                </a:solidFill>
                <a:latin typeface="微软雅黑" pitchFamily="34" charset="-122"/>
                <a:ea typeface="微软雅黑" pitchFamily="34" charset="-122"/>
              </a:rPr>
              <a:t>   除了加强英文程度更多的是能融入主流，进入大学后才能顺利。</a:t>
            </a:r>
          </a:p>
          <a:p>
            <a:r>
              <a:rPr lang="en-US" altLang="zh-CN" sz="2000" b="1" dirty="0">
                <a:solidFill>
                  <a:srgbClr val="C00000"/>
                </a:solidFill>
                <a:latin typeface="微软雅黑" pitchFamily="34" charset="-122"/>
                <a:ea typeface="微软雅黑" pitchFamily="34" charset="-122"/>
              </a:rPr>
              <a:t>4.</a:t>
            </a:r>
            <a:r>
              <a:rPr lang="zh-CN" altLang="en-US" sz="2000" b="1" dirty="0">
                <a:solidFill>
                  <a:srgbClr val="C00000"/>
                </a:solidFill>
                <a:latin typeface="微软雅黑" pitchFamily="34" charset="-122"/>
                <a:ea typeface="微软雅黑" pitchFamily="34" charset="-122"/>
              </a:rPr>
              <a:t>浩瀚中学的教育宗旨：</a:t>
            </a:r>
          </a:p>
          <a:p>
            <a:r>
              <a:rPr lang="zh-CN" altLang="en-US" sz="2000" b="1" dirty="0">
                <a:solidFill>
                  <a:srgbClr val="3366FF"/>
                </a:solidFill>
                <a:latin typeface="微软雅黑" pitchFamily="34" charset="-122"/>
                <a:ea typeface="微软雅黑" pitchFamily="34" charset="-122"/>
              </a:rPr>
              <a:t>   </a:t>
            </a:r>
            <a:r>
              <a:rPr lang="en-US" altLang="zh-CN" sz="2000" dirty="0">
                <a:solidFill>
                  <a:schemeClr val="tx1"/>
                </a:solidFill>
                <a:latin typeface="微软雅黑" pitchFamily="34" charset="-122"/>
                <a:ea typeface="微软雅黑" pitchFamily="34" charset="-122"/>
              </a:rPr>
              <a:t>A.</a:t>
            </a:r>
            <a:r>
              <a:rPr lang="zh-CN" altLang="en-US" sz="2000" dirty="0">
                <a:solidFill>
                  <a:schemeClr val="tx1"/>
                </a:solidFill>
                <a:latin typeface="微软雅黑" pitchFamily="34" charset="-122"/>
                <a:ea typeface="微软雅黑" pitchFamily="34" charset="-122"/>
              </a:rPr>
              <a:t>培养并提高学生的责任感和自主能力</a:t>
            </a:r>
            <a:r>
              <a:rPr lang="en-US" altLang="zh-CN" sz="2000" dirty="0">
                <a:solidFill>
                  <a:schemeClr val="tx1"/>
                </a:solidFill>
                <a:latin typeface="微软雅黑" pitchFamily="34" charset="-122"/>
                <a:ea typeface="微软雅黑" pitchFamily="34" charset="-122"/>
              </a:rPr>
              <a:t>. </a:t>
            </a:r>
            <a:br>
              <a:rPr lang="en-US" altLang="zh-CN" sz="2000" dirty="0">
                <a:solidFill>
                  <a:schemeClr val="tx1"/>
                </a:solidFill>
                <a:latin typeface="微软雅黑" pitchFamily="34" charset="-122"/>
                <a:ea typeface="微软雅黑" pitchFamily="34" charset="-122"/>
              </a:rPr>
            </a:br>
            <a:r>
              <a:rPr lang="en-US" altLang="zh-CN" sz="2000" dirty="0">
                <a:solidFill>
                  <a:schemeClr val="tx1"/>
                </a:solidFill>
                <a:latin typeface="微软雅黑" pitchFamily="34" charset="-122"/>
                <a:ea typeface="微软雅黑" pitchFamily="34" charset="-122"/>
              </a:rPr>
              <a:t>   B.</a:t>
            </a:r>
            <a:r>
              <a:rPr lang="zh-CN" altLang="en-US" sz="2000" dirty="0">
                <a:solidFill>
                  <a:schemeClr val="tx1"/>
                </a:solidFill>
                <a:latin typeface="微软雅黑" pitchFamily="34" charset="-122"/>
                <a:ea typeface="微软雅黑" pitchFamily="34" charset="-122"/>
              </a:rPr>
              <a:t>让学生体会更多成功的经历</a:t>
            </a:r>
            <a:r>
              <a:rPr lang="en-US" altLang="zh-CN" sz="2000" dirty="0">
                <a:solidFill>
                  <a:schemeClr val="tx1"/>
                </a:solidFill>
                <a:latin typeface="微软雅黑" pitchFamily="34" charset="-122"/>
                <a:ea typeface="微软雅黑" pitchFamily="34" charset="-122"/>
              </a:rPr>
              <a:t>, </a:t>
            </a:r>
            <a:r>
              <a:rPr lang="zh-CN" altLang="en-US" sz="2000" dirty="0">
                <a:solidFill>
                  <a:schemeClr val="tx1"/>
                </a:solidFill>
                <a:latin typeface="微软雅黑" pitchFamily="34" charset="-122"/>
                <a:ea typeface="微软雅黑" pitchFamily="34" charset="-122"/>
              </a:rPr>
              <a:t>消除自满的行为</a:t>
            </a:r>
            <a:r>
              <a:rPr lang="en-US" altLang="zh-CN" sz="2000" dirty="0">
                <a:solidFill>
                  <a:schemeClr val="tx1"/>
                </a:solidFill>
                <a:latin typeface="微软雅黑" pitchFamily="34" charset="-122"/>
                <a:ea typeface="微软雅黑" pitchFamily="34" charset="-122"/>
              </a:rPr>
              <a:t>. </a:t>
            </a:r>
            <a:br>
              <a:rPr lang="en-US" altLang="zh-CN" sz="2000" dirty="0">
                <a:solidFill>
                  <a:schemeClr val="tx1"/>
                </a:solidFill>
                <a:latin typeface="微软雅黑" pitchFamily="34" charset="-122"/>
                <a:ea typeface="微软雅黑" pitchFamily="34" charset="-122"/>
              </a:rPr>
            </a:br>
            <a:r>
              <a:rPr lang="en-US" altLang="zh-CN" sz="2000" dirty="0">
                <a:solidFill>
                  <a:schemeClr val="tx1"/>
                </a:solidFill>
                <a:latin typeface="微软雅黑" pitchFamily="34" charset="-122"/>
                <a:ea typeface="微软雅黑" pitchFamily="34" charset="-122"/>
              </a:rPr>
              <a:t>   C.</a:t>
            </a:r>
            <a:r>
              <a:rPr lang="zh-CN" altLang="en-US" sz="2000" dirty="0">
                <a:solidFill>
                  <a:schemeClr val="tx1"/>
                </a:solidFill>
                <a:latin typeface="微软雅黑" pitchFamily="34" charset="-122"/>
                <a:ea typeface="微软雅黑" pitchFamily="34" charset="-122"/>
              </a:rPr>
              <a:t>培养学生的应变能力和决策能力</a:t>
            </a:r>
            <a:r>
              <a:rPr lang="en-US" altLang="zh-CN" sz="2000" dirty="0">
                <a:solidFill>
                  <a:schemeClr val="tx1"/>
                </a:solidFill>
                <a:latin typeface="微软雅黑" pitchFamily="34" charset="-122"/>
                <a:ea typeface="微软雅黑" pitchFamily="34" charset="-122"/>
              </a:rPr>
              <a:t>.</a:t>
            </a:r>
            <a:r>
              <a:rPr lang="zh-CN" altLang="en-US" sz="2000" dirty="0">
                <a:solidFill>
                  <a:schemeClr val="tx1"/>
                </a:solidFill>
                <a:latin typeface="微软雅黑" pitchFamily="34" charset="-122"/>
                <a:ea typeface="微软雅黑" pitchFamily="34" charset="-122"/>
              </a:rPr>
              <a:t>让学生成为对社会有用的人才</a:t>
            </a:r>
            <a:r>
              <a:rPr lang="en-US" altLang="zh-CN" sz="2000" dirty="0">
                <a:solidFill>
                  <a:schemeClr val="tx1"/>
                </a:solidFill>
                <a:latin typeface="微软雅黑" pitchFamily="34" charset="-122"/>
                <a:ea typeface="微软雅黑" pitchFamily="34" charset="-122"/>
              </a:rPr>
              <a:t>. </a:t>
            </a:r>
            <a:br>
              <a:rPr lang="en-US" altLang="zh-CN" sz="2000" dirty="0">
                <a:solidFill>
                  <a:schemeClr val="tx1"/>
                </a:solidFill>
                <a:latin typeface="微软雅黑" pitchFamily="34" charset="-122"/>
                <a:ea typeface="微软雅黑" pitchFamily="34" charset="-122"/>
              </a:rPr>
            </a:br>
            <a:r>
              <a:rPr lang="en-US" altLang="zh-CN" sz="2000" dirty="0">
                <a:solidFill>
                  <a:schemeClr val="tx1"/>
                </a:solidFill>
                <a:latin typeface="微软雅黑" pitchFamily="34" charset="-122"/>
                <a:ea typeface="微软雅黑" pitchFamily="34" charset="-122"/>
              </a:rPr>
              <a:t>   D.</a:t>
            </a:r>
            <a:r>
              <a:rPr lang="zh-CN" altLang="en-US" sz="2000" dirty="0">
                <a:solidFill>
                  <a:schemeClr val="tx1"/>
                </a:solidFill>
                <a:latin typeface="微软雅黑" pitchFamily="34" charset="-122"/>
                <a:ea typeface="微软雅黑" pitchFamily="34" charset="-122"/>
              </a:rPr>
              <a:t>培养学生的沟通能力</a:t>
            </a:r>
            <a:r>
              <a:rPr lang="en-US" altLang="zh-CN" sz="2000" dirty="0">
                <a:solidFill>
                  <a:schemeClr val="tx1"/>
                </a:solidFill>
                <a:latin typeface="微软雅黑" pitchFamily="34" charset="-122"/>
                <a:ea typeface="微软雅黑" pitchFamily="34" charset="-122"/>
              </a:rPr>
              <a:t>, </a:t>
            </a:r>
            <a:r>
              <a:rPr lang="zh-CN" altLang="en-US" sz="2000" dirty="0">
                <a:solidFill>
                  <a:schemeClr val="tx1"/>
                </a:solidFill>
                <a:latin typeface="微软雅黑" pitchFamily="34" charset="-122"/>
                <a:ea typeface="微软雅黑" pitchFamily="34" charset="-122"/>
              </a:rPr>
              <a:t>让他们成为能干的社会中坚</a:t>
            </a:r>
            <a:r>
              <a:rPr lang="en-US" altLang="zh-CN" sz="2000" dirty="0">
                <a:solidFill>
                  <a:schemeClr val="tx1"/>
                </a:solidFill>
                <a:latin typeface="微软雅黑" pitchFamily="34" charset="-122"/>
                <a:ea typeface="微软雅黑" pitchFamily="34" charset="-122"/>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12776"/>
            <a:ext cx="7488832" cy="720080"/>
          </a:xfrm>
        </p:spPr>
        <p:txBody>
          <a:bodyPr/>
          <a:lstStyle/>
          <a:p>
            <a:r>
              <a:rPr lang="en-US" dirty="0"/>
              <a:t> </a:t>
            </a:r>
            <a:br>
              <a:rPr lang="en-US" dirty="0"/>
            </a:br>
            <a:r>
              <a:rPr lang="en-US" sz="2800" dirty="0"/>
              <a:t/>
            </a:r>
            <a:br>
              <a:rPr lang="en-US" sz="2800" dirty="0"/>
            </a:br>
            <a:r>
              <a:rPr lang="zh-CN" altLang="en-US" sz="2800" b="1" dirty="0">
                <a:latin typeface="Microsoft YaHei" pitchFamily="34" charset="-122"/>
                <a:ea typeface="Microsoft YaHei" pitchFamily="34" charset="-122"/>
              </a:rPr>
              <a:t>空间概念设</a:t>
            </a:r>
            <a:r>
              <a:rPr lang="zh-CN" altLang="en-US" sz="2800" b="1" dirty="0" smtClean="0">
                <a:latin typeface="Microsoft YaHei" pitchFamily="34" charset="-122"/>
                <a:ea typeface="Microsoft YaHei" pitchFamily="34" charset="-122"/>
              </a:rPr>
              <a:t>计学院</a:t>
            </a:r>
            <a:r>
              <a:rPr lang="en-US" sz="2800" b="1" dirty="0" smtClean="0">
                <a:latin typeface="Microsoft YaHei" pitchFamily="34" charset="-122"/>
                <a:ea typeface="Microsoft YaHei" pitchFamily="34" charset="-122"/>
              </a:rPr>
              <a:t>(</a:t>
            </a:r>
            <a:r>
              <a:rPr lang="zh-CN" altLang="en-US" sz="2800" b="1" dirty="0">
                <a:latin typeface="Microsoft YaHei" pitchFamily="34" charset="-122"/>
                <a:ea typeface="Microsoft YaHei" pitchFamily="34" charset="-122"/>
              </a:rPr>
              <a:t>公司</a:t>
            </a:r>
            <a:r>
              <a:rPr lang="en-US" sz="2800" b="1" dirty="0" smtClean="0">
                <a:latin typeface="Microsoft YaHei" pitchFamily="34" charset="-122"/>
                <a:ea typeface="Microsoft YaHei" pitchFamily="34" charset="-122"/>
              </a:rPr>
              <a:t>)</a:t>
            </a:r>
            <a:r>
              <a:rPr lang="zh-CN" altLang="en-US" sz="2800" b="1" dirty="0">
                <a:latin typeface="Microsoft YaHei" pitchFamily="34" charset="-122"/>
                <a:ea typeface="Microsoft YaHei" pitchFamily="34" charset="-122"/>
              </a:rPr>
              <a:t>是全美最权威的</a:t>
            </a:r>
            <a:r>
              <a:rPr lang="en-US" sz="2800" dirty="0">
                <a:latin typeface="Microsoft YaHei" pitchFamily="34" charset="-122"/>
                <a:ea typeface="Microsoft YaHei" pitchFamily="34" charset="-122"/>
              </a:rPr>
              <a:t/>
            </a:r>
            <a:br>
              <a:rPr lang="en-US" sz="2800" dirty="0">
                <a:latin typeface="Microsoft YaHei" pitchFamily="34" charset="-122"/>
                <a:ea typeface="Microsoft YaHei" pitchFamily="34" charset="-122"/>
              </a:rPr>
            </a:br>
            <a:r>
              <a:rPr lang="en-US" sz="2800" b="1" dirty="0">
                <a:latin typeface="Microsoft YaHei" pitchFamily="34" charset="-122"/>
                <a:ea typeface="Microsoft YaHei" pitchFamily="34" charset="-122"/>
              </a:rPr>
              <a:t> </a:t>
            </a:r>
            <a:r>
              <a:rPr lang="zh-CN" altLang="en-US" sz="2800" b="1" dirty="0">
                <a:latin typeface="Microsoft YaHei" pitchFamily="34" charset="-122"/>
                <a:ea typeface="Microsoft YaHei" pitchFamily="34" charset="-122"/>
              </a:rPr>
              <a:t>工业设计师的培养摇篮，是未来的希望</a:t>
            </a:r>
            <a:r>
              <a:rPr lang="en-US" sz="2800" b="1" dirty="0">
                <a:latin typeface="Microsoft YaHei" pitchFamily="34" charset="-122"/>
                <a:ea typeface="Microsoft YaHei" pitchFamily="34" charset="-122"/>
              </a:rPr>
              <a:t>!</a:t>
            </a:r>
            <a:r>
              <a:rPr lang="en-US" sz="2800" dirty="0"/>
              <a:t/>
            </a:r>
            <a:br>
              <a:rPr lang="en-US" sz="2800" dirty="0"/>
            </a:br>
            <a:endParaRPr lang="en-US" sz="2800" dirty="0"/>
          </a:p>
        </p:txBody>
      </p:sp>
      <p:sp>
        <p:nvSpPr>
          <p:cNvPr id="3" name="Content Placeholder 2"/>
          <p:cNvSpPr>
            <a:spLocks noGrp="1"/>
          </p:cNvSpPr>
          <p:nvPr>
            <p:ph idx="1"/>
          </p:nvPr>
        </p:nvSpPr>
        <p:spPr>
          <a:xfrm>
            <a:off x="467544" y="0"/>
            <a:ext cx="8280920" cy="6453336"/>
          </a:xfrm>
        </p:spPr>
        <p:txBody>
          <a:bodyPr/>
          <a:lstStyle/>
          <a:p>
            <a:pPr marL="0" marR="0" algn="ctr">
              <a:lnSpc>
                <a:spcPts val="2250"/>
              </a:lnSpc>
              <a:spcBef>
                <a:spcPts val="0"/>
              </a:spcBef>
              <a:spcAft>
                <a:spcPts val="0"/>
              </a:spcAft>
            </a:pPr>
            <a:r>
              <a:rPr lang="en-US" dirty="0"/>
              <a:t> </a:t>
            </a:r>
            <a:r>
              <a:rPr lang="en-US" dirty="0">
                <a:solidFill>
                  <a:srgbClr val="000000"/>
                </a:solidFill>
                <a:ea typeface="SimSun"/>
              </a:rPr>
              <a:t> </a:t>
            </a:r>
            <a:endParaRPr lang="en-US" sz="5400" dirty="0">
              <a:ea typeface="SimSun"/>
            </a:endParaRPr>
          </a:p>
          <a:p>
            <a:endParaRPr lang="en-US" dirty="0"/>
          </a:p>
          <a:p>
            <a:r>
              <a:rPr lang="zh-CN" altLang="en-US" dirty="0" smtClean="0"/>
              <a:t>公司</a:t>
            </a:r>
            <a:endParaRPr lang="en-US"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88640"/>
            <a:ext cx="7488832" cy="150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283" y="2492896"/>
            <a:ext cx="7529117"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035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274638"/>
            <a:ext cx="8229600" cy="633412"/>
          </a:xfrm>
        </p:spPr>
        <p:txBody>
          <a:bodyPr/>
          <a:lstStyle/>
          <a:p>
            <a:pPr algn="l"/>
            <a:r>
              <a:rPr lang="zh-CN" altLang="en-US" sz="2400" b="1" dirty="0" smtClean="0">
                <a:latin typeface="微软雅黑" pitchFamily="34" charset="-122"/>
                <a:ea typeface="微软雅黑" pitchFamily="34" charset="-122"/>
              </a:rPr>
              <a:t>美中贸易协会会长姚应文博士推广浩瀚高中招收国际生证书</a:t>
            </a:r>
            <a:endParaRPr lang="en-US" sz="2400" b="1" dirty="0" smtClean="0">
              <a:latin typeface="微软雅黑" pitchFamily="34" charset="-122"/>
              <a:ea typeface="微软雅黑" pitchFamily="34" charset="-122"/>
            </a:endParaRPr>
          </a:p>
        </p:txBody>
      </p:sp>
      <p:pic>
        <p:nvPicPr>
          <p:cNvPr id="409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68313" y="836613"/>
            <a:ext cx="8135937" cy="6021387"/>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2124075" y="984250"/>
            <a:ext cx="5976938" cy="1076600"/>
          </a:xfrm>
        </p:spPr>
        <p:txBody>
          <a:bodyPr/>
          <a:lstStyle/>
          <a:p>
            <a:pPr algn="l" eaLnBrk="1" hangingPunct="1">
              <a:lnSpc>
                <a:spcPct val="90000"/>
              </a:lnSpc>
            </a:pPr>
            <a:r>
              <a:rPr lang="en-US" altLang="zh-CN" sz="2000" dirty="0" smtClean="0">
                <a:latin typeface="微软雅黑" pitchFamily="34" charset="-122"/>
                <a:ea typeface="微软雅黑" pitchFamily="34" charset="-122"/>
              </a:rPr>
              <a:t>Excelsior</a:t>
            </a:r>
            <a:r>
              <a:rPr lang="zh-CN" altLang="en-US" sz="2000" dirty="0" smtClean="0">
                <a:latin typeface="微软雅黑" pitchFamily="34" charset="-122"/>
                <a:ea typeface="微软雅黑" pitchFamily="34" charset="-122"/>
              </a:rPr>
              <a:t>成立于</a:t>
            </a:r>
            <a:r>
              <a:rPr lang="en-US" altLang="zh-CN" sz="2000" dirty="0" smtClean="0">
                <a:latin typeface="微软雅黑" pitchFamily="34" charset="-122"/>
                <a:ea typeface="微软雅黑" pitchFamily="34" charset="-122"/>
              </a:rPr>
              <a:t>1986</a:t>
            </a:r>
            <a:r>
              <a:rPr lang="zh-CN" altLang="en-US" sz="2000" dirty="0" smtClean="0">
                <a:latin typeface="微软雅黑" pitchFamily="34" charset="-122"/>
                <a:ea typeface="微软雅黑" pitchFamily="34" charset="-122"/>
              </a:rPr>
              <a:t>年，是真正小班制授课的私立高中</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只收</a:t>
            </a:r>
            <a:r>
              <a:rPr lang="en-US" altLang="zh-CN" sz="2000" dirty="0" smtClean="0">
                <a:latin typeface="微软雅黑" pitchFamily="34" charset="-122"/>
                <a:ea typeface="微软雅黑" pitchFamily="34" charset="-122"/>
              </a:rPr>
              <a:t>100</a:t>
            </a:r>
            <a:r>
              <a:rPr lang="zh-CN" altLang="en-US" sz="2000" dirty="0" smtClean="0">
                <a:latin typeface="微软雅黑" pitchFamily="34" charset="-122"/>
                <a:ea typeface="微软雅黑" pitchFamily="34" charset="-122"/>
              </a:rPr>
              <a:t>名学生。主要招收</a:t>
            </a:r>
            <a:r>
              <a:rPr lang="en-US" altLang="zh-CN" sz="2000" dirty="0" smtClean="0">
                <a:latin typeface="微软雅黑" pitchFamily="34" charset="-122"/>
                <a:ea typeface="微软雅黑" pitchFamily="34" charset="-122"/>
              </a:rPr>
              <a:t>9-11</a:t>
            </a:r>
            <a:r>
              <a:rPr lang="zh-CN" altLang="en-US" sz="2000" dirty="0" smtClean="0">
                <a:latin typeface="微软雅黑" pitchFamily="34" charset="-122"/>
                <a:ea typeface="微软雅黑" pitchFamily="34" charset="-122"/>
              </a:rPr>
              <a:t>年级的适龄学生</a:t>
            </a:r>
            <a:r>
              <a:rPr lang="zh-CN" altLang="en-US" sz="2000" dirty="0" smtClean="0">
                <a:solidFill>
                  <a:srgbClr val="0000FF"/>
                </a:solidFill>
                <a:latin typeface="微软雅黑" pitchFamily="34" charset="-122"/>
                <a:ea typeface="微软雅黑" pitchFamily="34" charset="-122"/>
              </a:rPr>
              <a:t>（教育部规定</a:t>
            </a:r>
            <a:r>
              <a:rPr lang="en-US" altLang="zh-CN" sz="2000" dirty="0" smtClean="0">
                <a:solidFill>
                  <a:srgbClr val="0000FF"/>
                </a:solidFill>
                <a:latin typeface="微软雅黑" pitchFamily="34" charset="-122"/>
                <a:ea typeface="微软雅黑" pitchFamily="34" charset="-122"/>
              </a:rPr>
              <a:t>12</a:t>
            </a:r>
            <a:r>
              <a:rPr lang="zh-CN" altLang="en-US" sz="2000" dirty="0" smtClean="0">
                <a:solidFill>
                  <a:srgbClr val="0000FF"/>
                </a:solidFill>
                <a:latin typeface="微软雅黑" pitchFamily="34" charset="-122"/>
                <a:ea typeface="微软雅黑" pitchFamily="34" charset="-122"/>
              </a:rPr>
              <a:t>年级不准受转学生）</a:t>
            </a:r>
            <a:r>
              <a:rPr lang="zh-CN" altLang="en-US" sz="2000" dirty="0" smtClean="0">
                <a:latin typeface="微软雅黑" pitchFamily="34" charset="-122"/>
                <a:ea typeface="微软雅黑" pitchFamily="34" charset="-122"/>
              </a:rPr>
              <a:t>以进入美国百强大学为目标。</a:t>
            </a:r>
          </a:p>
        </p:txBody>
      </p:sp>
      <p:sp>
        <p:nvSpPr>
          <p:cNvPr id="5123" name="Rectangle 12"/>
          <p:cNvSpPr>
            <a:spLocks noChangeArrowheads="1"/>
          </p:cNvSpPr>
          <p:nvPr/>
        </p:nvSpPr>
        <p:spPr bwMode="auto">
          <a:xfrm>
            <a:off x="2124075" y="404813"/>
            <a:ext cx="5472261"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dirty="0">
                <a:solidFill>
                  <a:srgbClr val="FF0066"/>
                </a:solidFill>
                <a:latin typeface="微软雅黑" pitchFamily="34" charset="-122"/>
                <a:ea typeface="微软雅黑" pitchFamily="34" charset="-122"/>
              </a:rPr>
              <a:t>美国加</a:t>
            </a:r>
            <a:r>
              <a:rPr lang="zh-CN" altLang="en-US" sz="3200" b="1" dirty="0" smtClean="0">
                <a:solidFill>
                  <a:srgbClr val="FF0066"/>
                </a:solidFill>
                <a:latin typeface="微软雅黑" pitchFamily="34" charset="-122"/>
                <a:ea typeface="微软雅黑" pitchFamily="34" charset="-122"/>
              </a:rPr>
              <a:t>州亚凯迪亚浩</a:t>
            </a:r>
            <a:r>
              <a:rPr lang="zh-CN" altLang="en-US" sz="3200" b="1" dirty="0">
                <a:solidFill>
                  <a:srgbClr val="FF0066"/>
                </a:solidFill>
                <a:latin typeface="微软雅黑" pitchFamily="34" charset="-122"/>
                <a:ea typeface="微软雅黑" pitchFamily="34" charset="-122"/>
              </a:rPr>
              <a:t>翰高</a:t>
            </a:r>
            <a:r>
              <a:rPr lang="zh-CN" altLang="en-US" sz="3200" b="1" dirty="0" smtClean="0">
                <a:solidFill>
                  <a:srgbClr val="FF0066"/>
                </a:solidFill>
                <a:latin typeface="微软雅黑" pitchFamily="34" charset="-122"/>
                <a:ea typeface="微软雅黑" pitchFamily="34" charset="-122"/>
              </a:rPr>
              <a:t>中</a:t>
            </a:r>
            <a:endParaRPr lang="zh-CN" altLang="en-US" sz="3200" b="1" dirty="0">
              <a:solidFill>
                <a:srgbClr val="FF0066"/>
              </a:solidFill>
              <a:latin typeface="微软雅黑" pitchFamily="34" charset="-122"/>
              <a:ea typeface="微软雅黑" pitchFamily="34" charset="-122"/>
            </a:endParaRPr>
          </a:p>
        </p:txBody>
      </p:sp>
      <p:pic>
        <p:nvPicPr>
          <p:cNvPr id="5124" name="Picture 13" descr="ExcelsiorB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508378"/>
            <a:ext cx="1152128" cy="126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39750" y="2130425"/>
            <a:ext cx="7918450" cy="4034879"/>
          </a:xfrm>
        </p:spPr>
        <p:txBody>
          <a:bodyPr/>
          <a:lstStyle/>
          <a:p>
            <a:endParaRPr lang="en-US" dirty="0"/>
          </a:p>
        </p:txBody>
      </p:sp>
      <p:pic>
        <p:nvPicPr>
          <p:cNvPr id="9" name="Picture 8" descr="Arcadia Campus Front View"/>
          <p:cNvPicPr/>
          <p:nvPr/>
        </p:nvPicPr>
        <p:blipFill>
          <a:blip r:embed="rId3" cstate="print">
            <a:extLst>
              <a:ext uri="{28A0092B-C50C-407E-A947-70E740481C1C}">
                <a14:useLocalDpi xmlns:a14="http://schemas.microsoft.com/office/drawing/2010/main" val="0"/>
              </a:ext>
            </a:extLst>
          </a:blip>
          <a:srcRect/>
          <a:stretch>
            <a:fillRect/>
          </a:stretch>
        </p:blipFill>
        <p:spPr>
          <a:xfrm>
            <a:off x="539552" y="2276872"/>
            <a:ext cx="7920880" cy="4208618"/>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sz="quarter"/>
          </p:nvPr>
        </p:nvSpPr>
        <p:spPr>
          <a:xfrm>
            <a:off x="457200" y="274638"/>
            <a:ext cx="8229600" cy="561975"/>
          </a:xfrm>
        </p:spPr>
        <p:txBody>
          <a:bodyPr/>
          <a:lstStyle/>
          <a:p>
            <a:pPr eaLnBrk="1" hangingPunct="1"/>
            <a:r>
              <a:rPr lang="zh-CN" altLang="en-US" sz="3600" b="1" dirty="0" smtClean="0">
                <a:solidFill>
                  <a:srgbClr val="FF0066"/>
                </a:solidFill>
                <a:latin typeface="微软雅黑" pitchFamily="34" charset="-122"/>
                <a:ea typeface="微软雅黑" pitchFamily="34" charset="-122"/>
              </a:rPr>
              <a:t>美国加州亚凯迪亚浩翰高中</a:t>
            </a:r>
            <a:r>
              <a:rPr lang="zh-CN" altLang="en-US" sz="4000" b="1" dirty="0" smtClean="0"/>
              <a:t/>
            </a:r>
            <a:br>
              <a:rPr lang="zh-CN" altLang="en-US" sz="4000" b="1" dirty="0" smtClean="0"/>
            </a:br>
            <a:r>
              <a:rPr lang="zh-CN" altLang="en-US" sz="3200" b="1" dirty="0" smtClean="0">
                <a:latin typeface="微软雅黑" pitchFamily="34" charset="-122"/>
                <a:ea typeface="微软雅黑" pitchFamily="34" charset="-122"/>
              </a:rPr>
              <a:t>校园、</a:t>
            </a:r>
            <a:r>
              <a:rPr lang="zh-CN" altLang="en-US" sz="3200" b="1" dirty="0">
                <a:latin typeface="微软雅黑" pitchFamily="34" charset="-122"/>
                <a:ea typeface="微软雅黑" pitchFamily="34" charset="-122"/>
              </a:rPr>
              <a:t>寄宿家</a:t>
            </a:r>
            <a:r>
              <a:rPr lang="zh-CN" altLang="en-US" sz="3200" b="1" dirty="0" smtClean="0">
                <a:latin typeface="微软雅黑" pitchFamily="34" charset="-122"/>
                <a:ea typeface="微软雅黑" pitchFamily="34" charset="-122"/>
              </a:rPr>
              <a:t>庭。图书馆与电脑室</a:t>
            </a:r>
          </a:p>
        </p:txBody>
      </p:sp>
      <p:pic>
        <p:nvPicPr>
          <p:cNvPr id="6148" name="Picture 11" descr="libraryinside"/>
          <p:cNvPicPr>
            <a:picLocks noGrp="1"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827584" y="3717032"/>
            <a:ext cx="3528392" cy="25202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图片 1"/>
          <p:cNvPicPr>
            <a:picLocks noGrp="1"/>
          </p:cNvPicPr>
          <p:nvPr>
            <p:ph sz="quarter" idx="1"/>
          </p:nvPr>
        </p:nvPicPr>
        <p:blipFill>
          <a:blip r:embed="rId3"/>
          <a:stretch>
            <a:fillRect/>
          </a:stretch>
        </p:blipFill>
        <p:spPr>
          <a:xfrm>
            <a:off x="827584" y="1196752"/>
            <a:ext cx="3528392" cy="2589436"/>
          </a:xfrm>
          <a:prstGeom prst="rect">
            <a:avLst/>
          </a:prstGeom>
          <a:noFill/>
          <a:ln>
            <a:noFill/>
          </a:ln>
        </p:spPr>
      </p:pic>
      <p:pic>
        <p:nvPicPr>
          <p:cNvPr id="10" name="图片 2"/>
          <p:cNvPicPr>
            <a:picLocks noGrp="1"/>
          </p:cNvPicPr>
          <p:nvPr>
            <p:ph sz="quarter" idx="4"/>
          </p:nvPr>
        </p:nvPicPr>
        <p:blipFill>
          <a:blip r:embed="rId4"/>
          <a:stretch>
            <a:fillRect/>
          </a:stretch>
        </p:blipFill>
        <p:spPr>
          <a:xfrm>
            <a:off x="4355976" y="3717032"/>
            <a:ext cx="3888432" cy="2520280"/>
          </a:xfrm>
          <a:prstGeom prst="rect">
            <a:avLst/>
          </a:prstGeom>
          <a:noFill/>
          <a:ln>
            <a:noFill/>
          </a:ln>
        </p:spPr>
      </p:pic>
      <p:pic>
        <p:nvPicPr>
          <p:cNvPr id="16" name="Content Placeholder 15" descr="http://www.excelsiorschool.com/MissionVision/imag000.jpg"/>
          <p:cNvPicPr>
            <a:picLocks noGrp="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4355976" y="1196752"/>
            <a:ext cx="3888431" cy="2589436"/>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55576" y="274638"/>
            <a:ext cx="6840760" cy="1282700"/>
          </a:xfrm>
        </p:spPr>
        <p:txBody>
          <a:bodyPr/>
          <a:lstStyle/>
          <a:p>
            <a:r>
              <a:rPr lang="en-US" altLang="zh-CN" sz="2800" b="1" dirty="0" smtClean="0">
                <a:latin typeface="微软雅黑" pitchFamily="34" charset="-122"/>
                <a:ea typeface="微软雅黑" pitchFamily="34" charset="-122"/>
              </a:rPr>
              <a:t>Santa Anita Golf Course  </a:t>
            </a:r>
            <a:r>
              <a:rPr lang="zh-CN" altLang="en-US" sz="2000" b="1" dirty="0" smtClean="0">
                <a:latin typeface="微软雅黑" pitchFamily="34" charset="-122"/>
                <a:ea typeface="微软雅黑" pitchFamily="34" charset="-122"/>
              </a:rPr>
              <a:t>球</a:t>
            </a:r>
            <a:r>
              <a:rPr lang="zh-CN" altLang="en-US" sz="2000" b="1" dirty="0">
                <a:latin typeface="微软雅黑" pitchFamily="34" charset="-122"/>
                <a:ea typeface="微软雅黑" pitchFamily="34" charset="-122"/>
              </a:rPr>
              <a:t>场</a:t>
            </a:r>
            <a:r>
              <a:rPr lang="zh-CN" altLang="en-US" sz="2000" b="1" dirty="0" smtClean="0">
                <a:latin typeface="微软雅黑" pitchFamily="34" charset="-122"/>
                <a:ea typeface="微软雅黑" pitchFamily="34" charset="-122"/>
              </a:rPr>
              <a:t>一景</a:t>
            </a:r>
            <a:endParaRPr lang="en-US" sz="2000" dirty="0" smtClean="0">
              <a:latin typeface="微软雅黑" pitchFamily="34" charset="-122"/>
              <a:ea typeface="微软雅黑" pitchFamily="34" charset="-122"/>
            </a:endParaRPr>
          </a:p>
        </p:txBody>
      </p:sp>
      <p:pic>
        <p:nvPicPr>
          <p:cNvPr id="10" name="Content Placeholder 9" descr="体坛风情｜韩国高尔夫美女初恋脸甜美可爱- 王者体育直播-NBA直播吧,英超直播吧,欧冠直播,西甲直播"/>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487528"/>
            <a:ext cx="2465410" cy="2376264"/>
          </a:xfrm>
          <a:prstGeom prst="rect">
            <a:avLst/>
          </a:prstGeom>
          <a:noFill/>
          <a:ln>
            <a:noFill/>
          </a:ln>
        </p:spPr>
      </p:pic>
      <p:pic>
        <p:nvPicPr>
          <p:cNvPr id="11" name="Picture 10" descr="打高尔夫球真实的照片(第1页) - 要无忧健康图库"/>
          <p:cNvPicPr/>
          <p:nvPr/>
        </p:nvPicPr>
        <p:blipFill>
          <a:blip r:embed="rId3">
            <a:extLst>
              <a:ext uri="{28A0092B-C50C-407E-A947-70E740481C1C}">
                <a14:useLocalDpi xmlns:a14="http://schemas.microsoft.com/office/drawing/2010/main" val="0"/>
              </a:ext>
            </a:extLst>
          </a:blip>
          <a:srcRect/>
          <a:stretch>
            <a:fillRect/>
          </a:stretch>
        </p:blipFill>
        <p:spPr bwMode="auto">
          <a:xfrm>
            <a:off x="5203682" y="1492365"/>
            <a:ext cx="2392654" cy="2359496"/>
          </a:xfrm>
          <a:prstGeom prst="rect">
            <a:avLst/>
          </a:prstGeom>
          <a:noFill/>
          <a:ln>
            <a:noFill/>
          </a:ln>
        </p:spPr>
      </p:pic>
      <p:pic>
        <p:nvPicPr>
          <p:cNvPr id="12" name="img_0_0" descr="https://lupic.cdn.bcebos.com/20210629/9482724_14.jpg"/>
          <p:cNvPicPr/>
          <p:nvPr/>
        </p:nvPicPr>
        <p:blipFill>
          <a:blip r:embed="rId4">
            <a:extLst>
              <a:ext uri="{28A0092B-C50C-407E-A947-70E740481C1C}">
                <a14:useLocalDpi xmlns:a14="http://schemas.microsoft.com/office/drawing/2010/main" val="0"/>
              </a:ext>
            </a:extLst>
          </a:blip>
          <a:srcRect/>
          <a:stretch>
            <a:fillRect/>
          </a:stretch>
        </p:blipFill>
        <p:spPr bwMode="auto">
          <a:xfrm>
            <a:off x="755576" y="3880389"/>
            <a:ext cx="2448273" cy="2160240"/>
          </a:xfrm>
          <a:prstGeom prst="rect">
            <a:avLst/>
          </a:prstGeom>
          <a:noFill/>
          <a:ln>
            <a:noFill/>
          </a:ln>
        </p:spPr>
      </p:pic>
      <p:pic>
        <p:nvPicPr>
          <p:cNvPr id="13" name="Picture 12" descr="高尔夫球图片"/>
          <p:cNvPicPr/>
          <p:nvPr/>
        </p:nvPicPr>
        <p:blipFill>
          <a:blip r:embed="rId5">
            <a:extLst>
              <a:ext uri="{28A0092B-C50C-407E-A947-70E740481C1C}">
                <a14:useLocalDpi xmlns:a14="http://schemas.microsoft.com/office/drawing/2010/main" val="0"/>
              </a:ext>
            </a:extLst>
          </a:blip>
          <a:srcRect/>
          <a:stretch>
            <a:fillRect/>
          </a:stretch>
        </p:blipFill>
        <p:spPr bwMode="auto">
          <a:xfrm>
            <a:off x="3203850" y="3828433"/>
            <a:ext cx="2016222" cy="2212195"/>
          </a:xfrm>
          <a:prstGeom prst="rect">
            <a:avLst/>
          </a:prstGeom>
          <a:noFill/>
          <a:ln>
            <a:noFill/>
          </a:ln>
        </p:spPr>
      </p:pic>
      <p:pic>
        <p:nvPicPr>
          <p:cNvPr id="3074" name="Picture 2" descr="高尔夫球手打球的姿势图片素材-高尔夫球手创意图片素材-jpg图片格式-mac天空素材下载"/>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0240" y="1487527"/>
            <a:ext cx="1999832" cy="23409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业余高尔夫球手打球，挥杆的动作太酷了，第四个妹子打的很专业"/>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03682" y="3851861"/>
            <a:ext cx="2392654" cy="2198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1888</TotalTime>
  <Words>3934</Words>
  <Application>Microsoft Office PowerPoint</Application>
  <PresentationFormat>On-screen Show (4:3)</PresentationFormat>
  <Paragraphs>202</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加州亚凯迪亚浩翰高中 想留学,应该首选美国! </vt:lpstr>
      <vt:lpstr>美国加州亚凯迪亚浩翰高中</vt:lpstr>
      <vt:lpstr>加州亚凯迪亚浩翰高中与 美国空间概念设计预科学院</vt:lpstr>
      <vt:lpstr>美国加州亚凯迪亚浩翰高中</vt:lpstr>
      <vt:lpstr>   空间概念设计学院(公司)是全美最权威的  工业设计师的培养摇篮，是未来的希望! </vt:lpstr>
      <vt:lpstr>美中贸易协会会长姚应文博士推广浩瀚高中招收国际生证书</vt:lpstr>
      <vt:lpstr>PowerPoint Presentation</vt:lpstr>
      <vt:lpstr>美国加州亚凯迪亚浩翰高中 校园、寄宿家庭。图书馆与电脑室</vt:lpstr>
      <vt:lpstr>Santa Anita Golf Course  球场一景</vt:lpstr>
      <vt:lpstr> 想留学美国存在以下疑虑？ </vt:lpstr>
      <vt:lpstr>PowerPoint Presentation</vt:lpstr>
      <vt:lpstr>美中贸易协会 UCTA  推出留学美国高中的直通车</vt:lpstr>
      <vt:lpstr> 一代球王金熊Jack Willian Nicklaus 杰克,威廉,尼克劳斯  与美国金熊高尔夫学院院长温心小姐 Ms. Peggy Wen 合影  </vt:lpstr>
      <vt:lpstr>                  加州亚凯迪亚浩瀚高中惊人创举？  与 Santa Anita Golf Course 合作举办青少年高尔夫种子球手超级训练课程。球场: 405 S. Santa Anita Ave, Arcadia, Ca 91007.USA) .学校与球场步行仅5分钟。此球场为标准18洞，总杆数:71， 总长:6368码，斜坡度:122. 标准率:70.4. 曾为全美最佳球场之一。 美中贸协与浩瀚高中与球场共同聘请专家级教练教导球手从最基本动作开始，须知高尔夫球手最好少年时期开始训练，骨骼柔软，反应灵敏才有机会成为职业球手或大师级(Professional Golfer),高尔夫运动在全世界都是高雅与有教养人士最爱好的运动，现在已不再是富人与贵族的专利。 全球有33161个球场，北美就有17748个，而中国只有338个。而美国的南加州天气终年如春，如果你体力够一年可以打330场以上。再者奥运会已将高尔夫列为正式的运动比赛项目。 每年11月中国已走向冬季，除了海南外恐怕已找不到任何地方可以打球。如果你的孩子有天赋又喜欢打球，就应该送到洛杉矶的浩瀚高中【青少年高尔夫球手训练班营]来。你会惊喜价钱一点都不贵，任何中国的中产阶级都可以负荷得起。 有兴趣者请与在北京的美国金熊高尔夫学院Golden Bear Golf Academy 院长Peggy Wen 温心小姐联系。微信号：IMD13683666912。   中国手机号：13683666912 或 美中贸易协会微信号：usea7seas </vt:lpstr>
      <vt:lpstr>PowerPoint Presentation</vt:lpstr>
      <vt:lpstr>PowerPoint Presentation</vt:lpstr>
      <vt:lpstr>美国加州亚凯迪亚浩瀚高中与 美国空间概念设计学院</vt:lpstr>
      <vt:lpstr> 美国加州亚凯迪亚浩瀚高中学杂费 </vt:lpstr>
      <vt:lpstr>美国空间概念设计预科学院学费</vt:lpstr>
      <vt:lpstr>美国加州亚凯迪亚浩瀚高中</vt:lpstr>
      <vt:lpstr>美国加州亚凯迪亚浩瀚高中</vt:lpstr>
      <vt:lpstr>30分钟可到迪斯尼乐园</vt:lpstr>
      <vt:lpstr>25分钟可到环球影城</vt:lpstr>
      <vt:lpstr>    美国加州亚凯迪亚浩瀚高中</vt:lpstr>
      <vt:lpstr> </vt:lpstr>
      <vt:lpstr> 美国加州亚凯迪亚浩瀚高中 </vt:lpstr>
      <vt:lpstr> US-CHINA TRADE ASSOCIATION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美国七海: 助力你留美梦想</dc:title>
  <dc:creator>julia</dc:creator>
  <cp:lastModifiedBy>New OS</cp:lastModifiedBy>
  <cp:revision>423</cp:revision>
  <dcterms:created xsi:type="dcterms:W3CDTF">2009-04-06T08:51:49Z</dcterms:created>
  <dcterms:modified xsi:type="dcterms:W3CDTF">2022-03-07T19:30:13Z</dcterms:modified>
</cp:coreProperties>
</file>